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63" r:id="rId2"/>
    <p:sldId id="291" r:id="rId3"/>
    <p:sldId id="286" r:id="rId4"/>
    <p:sldId id="290" r:id="rId5"/>
    <p:sldId id="289" r:id="rId6"/>
    <p:sldId id="278" r:id="rId7"/>
    <p:sldId id="279" r:id="rId8"/>
    <p:sldId id="280" r:id="rId9"/>
    <p:sldId id="287" r:id="rId10"/>
    <p:sldId id="288" r:id="rId11"/>
    <p:sldId id="292" r:id="rId12"/>
    <p:sldId id="294" r:id="rId13"/>
    <p:sldId id="281" r:id="rId14"/>
    <p:sldId id="293" r:id="rId15"/>
    <p:sldId id="282" r:id="rId16"/>
    <p:sldId id="271" r:id="rId17"/>
    <p:sldId id="277" r:id="rId18"/>
    <p:sldId id="260" r:id="rId19"/>
    <p:sldId id="276" r:id="rId20"/>
    <p:sldId id="257" r:id="rId21"/>
    <p:sldId id="297" r:id="rId22"/>
    <p:sldId id="298" r:id="rId23"/>
    <p:sldId id="299" r:id="rId24"/>
    <p:sldId id="272" r:id="rId25"/>
    <p:sldId id="295" r:id="rId26"/>
    <p:sldId id="273" r:id="rId27"/>
    <p:sldId id="296" r:id="rId28"/>
    <p:sldId id="256" r:id="rId29"/>
    <p:sldId id="274" r:id="rId3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95"/>
    <p:restoredTop sz="94628"/>
  </p:normalViewPr>
  <p:slideViewPr>
    <p:cSldViewPr snapToGrid="0" snapToObjects="1">
      <p:cViewPr varScale="1">
        <p:scale>
          <a:sx n="111" d="100"/>
          <a:sy n="111" d="100"/>
        </p:scale>
        <p:origin x="216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680316-374E-DE4D-BC87-B5D120C5E6FA}" type="doc">
      <dgm:prSet loTypeId="urn:microsoft.com/office/officeart/2005/8/layout/p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D7845E1-E56B-844B-BD31-ADF0797347AA}">
      <dgm:prSet phldrT="[Texte]"/>
      <dgm:spPr/>
      <dgm:t>
        <a:bodyPr/>
        <a:lstStyle/>
        <a:p>
          <a:r>
            <a:rPr lang="fr-FR" dirty="0"/>
            <a:t>Hauteur de neige (stations </a:t>
          </a:r>
          <a:r>
            <a:rPr lang="fr-FR" dirty="0" err="1"/>
            <a:t>nivoses</a:t>
          </a:r>
          <a:r>
            <a:rPr lang="fr-FR" dirty="0"/>
            <a:t>)</a:t>
          </a:r>
        </a:p>
      </dgm:t>
    </dgm:pt>
    <dgm:pt modelId="{871C4B8D-4D81-5446-AD93-FFEA52714475}" type="parTrans" cxnId="{D9E96F97-9DD6-D645-86FE-9AAC569C7952}">
      <dgm:prSet/>
      <dgm:spPr/>
      <dgm:t>
        <a:bodyPr/>
        <a:lstStyle/>
        <a:p>
          <a:endParaRPr lang="fr-FR"/>
        </a:p>
      </dgm:t>
    </dgm:pt>
    <dgm:pt modelId="{2B12FEC5-AEAC-494B-BD2E-7D835D7CE800}" type="sibTrans" cxnId="{D9E96F97-9DD6-D645-86FE-9AAC569C7952}">
      <dgm:prSet/>
      <dgm:spPr/>
      <dgm:t>
        <a:bodyPr/>
        <a:lstStyle/>
        <a:p>
          <a:endParaRPr lang="fr-FR"/>
        </a:p>
      </dgm:t>
    </dgm:pt>
    <dgm:pt modelId="{5233D7D3-8CA0-2A4D-A0C4-9339970E3625}">
      <dgm:prSet phldrT="[Texte]"/>
      <dgm:spPr/>
      <dgm:t>
        <a:bodyPr/>
        <a:lstStyle/>
        <a:p>
          <a:r>
            <a:rPr lang="fr-FR" dirty="0"/>
            <a:t>Surface enneigée (MODIS/Sentinel-2)</a:t>
          </a:r>
        </a:p>
      </dgm:t>
    </dgm:pt>
    <dgm:pt modelId="{D05FC489-2919-4F43-8B0D-59BBF5135233}" type="parTrans" cxnId="{C2E39F79-57F9-6849-B4D3-E8B00E0E6599}">
      <dgm:prSet/>
      <dgm:spPr/>
      <dgm:t>
        <a:bodyPr/>
        <a:lstStyle/>
        <a:p>
          <a:endParaRPr lang="fr-FR"/>
        </a:p>
      </dgm:t>
    </dgm:pt>
    <dgm:pt modelId="{B6DFB048-2B7E-7B4D-AEEE-2B5004A473C7}" type="sibTrans" cxnId="{C2E39F79-57F9-6849-B4D3-E8B00E0E6599}">
      <dgm:prSet/>
      <dgm:spPr/>
      <dgm:t>
        <a:bodyPr/>
        <a:lstStyle/>
        <a:p>
          <a:endParaRPr lang="fr-FR"/>
        </a:p>
      </dgm:t>
    </dgm:pt>
    <dgm:pt modelId="{948FD890-D237-EC41-8176-9F6C234FCEB3}">
      <dgm:prSet phldrT="[Texte]"/>
      <dgm:spPr/>
      <dgm:t>
        <a:bodyPr/>
        <a:lstStyle/>
        <a:p>
          <a:r>
            <a:rPr lang="fr-FR" dirty="0"/>
            <a:t>Equivalent en eau du manteau neigeux (SIM2)</a:t>
          </a:r>
        </a:p>
      </dgm:t>
    </dgm:pt>
    <dgm:pt modelId="{7712A171-D92E-204D-8EA0-F25B05D0D62A}" type="parTrans" cxnId="{DFB42CA0-2914-3C4E-83DB-4A21DA5FCA0D}">
      <dgm:prSet/>
      <dgm:spPr/>
      <dgm:t>
        <a:bodyPr/>
        <a:lstStyle/>
        <a:p>
          <a:endParaRPr lang="fr-FR"/>
        </a:p>
      </dgm:t>
    </dgm:pt>
    <dgm:pt modelId="{33EF9AE6-09EE-DA42-8275-7697CA7A5BA7}" type="sibTrans" cxnId="{DFB42CA0-2914-3C4E-83DB-4A21DA5FCA0D}">
      <dgm:prSet/>
      <dgm:spPr/>
      <dgm:t>
        <a:bodyPr/>
        <a:lstStyle/>
        <a:p>
          <a:endParaRPr lang="fr-FR"/>
        </a:p>
      </dgm:t>
    </dgm:pt>
    <dgm:pt modelId="{6CAFDE25-2F17-EC49-A2CC-9D81C9509458}">
      <dgm:prSet/>
      <dgm:spPr/>
      <dgm:t>
        <a:bodyPr/>
        <a:lstStyle/>
        <a:p>
          <a:r>
            <a:rPr lang="fr-FR" dirty="0"/>
            <a:t>Bilan de masse des glaciers</a:t>
          </a:r>
        </a:p>
      </dgm:t>
    </dgm:pt>
    <dgm:pt modelId="{B1A4DCC0-B504-3242-B201-976D38F1B84F}" type="parTrans" cxnId="{E581674D-AD4C-9C4B-951D-13F05FEE99B1}">
      <dgm:prSet/>
      <dgm:spPr/>
      <dgm:t>
        <a:bodyPr/>
        <a:lstStyle/>
        <a:p>
          <a:endParaRPr lang="fr-FR"/>
        </a:p>
      </dgm:t>
    </dgm:pt>
    <dgm:pt modelId="{E3AC5076-BC71-BE48-B4A7-66FCF24B4BCA}" type="sibTrans" cxnId="{E581674D-AD4C-9C4B-951D-13F05FEE99B1}">
      <dgm:prSet/>
      <dgm:spPr/>
      <dgm:t>
        <a:bodyPr/>
        <a:lstStyle/>
        <a:p>
          <a:endParaRPr lang="fr-FR"/>
        </a:p>
      </dgm:t>
    </dgm:pt>
    <dgm:pt modelId="{D25536EE-8730-A14E-90E1-A28AA49A8BF2}" type="pres">
      <dgm:prSet presAssocID="{A6680316-374E-DE4D-BC87-B5D120C5E6FA}" presName="Name0" presStyleCnt="0">
        <dgm:presLayoutVars>
          <dgm:dir/>
          <dgm:resizeHandles val="exact"/>
        </dgm:presLayoutVars>
      </dgm:prSet>
      <dgm:spPr/>
    </dgm:pt>
    <dgm:pt modelId="{395A37AF-B985-0741-A606-70E41777A1CC}" type="pres">
      <dgm:prSet presAssocID="{8D7845E1-E56B-844B-BD31-ADF0797347AA}" presName="compNode" presStyleCnt="0"/>
      <dgm:spPr/>
    </dgm:pt>
    <dgm:pt modelId="{60D966F3-0410-8F47-8205-DEDA75CAF3C9}" type="pres">
      <dgm:prSet presAssocID="{8D7845E1-E56B-844B-BD31-ADF0797347AA}" presName="pict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8A10984-47C1-734C-BC2D-50F08122EF2F}" type="pres">
      <dgm:prSet presAssocID="{8D7845E1-E56B-844B-BD31-ADF0797347AA}" presName="textRect" presStyleLbl="revTx" presStyleIdx="0" presStyleCnt="4">
        <dgm:presLayoutVars>
          <dgm:bulletEnabled val="1"/>
        </dgm:presLayoutVars>
      </dgm:prSet>
      <dgm:spPr/>
    </dgm:pt>
    <dgm:pt modelId="{81B931C3-3A0F-3F40-A6F3-5CFD6A72777D}" type="pres">
      <dgm:prSet presAssocID="{2B12FEC5-AEAC-494B-BD2E-7D835D7CE800}" presName="sibTrans" presStyleLbl="sibTrans2D1" presStyleIdx="0" presStyleCnt="0"/>
      <dgm:spPr/>
    </dgm:pt>
    <dgm:pt modelId="{DD1AF75D-E1D5-7C47-8553-F1116CE0FC1D}" type="pres">
      <dgm:prSet presAssocID="{5233D7D3-8CA0-2A4D-A0C4-9339970E3625}" presName="compNode" presStyleCnt="0"/>
      <dgm:spPr/>
    </dgm:pt>
    <dgm:pt modelId="{0976A3EB-B487-C24B-9777-5888848C121B}" type="pres">
      <dgm:prSet presAssocID="{5233D7D3-8CA0-2A4D-A0C4-9339970E3625}" presName="pictRect" presStyleLbl="nod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E49EFE5-227F-5E4C-B6E4-D9955A8615D1}" type="pres">
      <dgm:prSet presAssocID="{5233D7D3-8CA0-2A4D-A0C4-9339970E3625}" presName="textRect" presStyleLbl="revTx" presStyleIdx="1" presStyleCnt="4">
        <dgm:presLayoutVars>
          <dgm:bulletEnabled val="1"/>
        </dgm:presLayoutVars>
      </dgm:prSet>
      <dgm:spPr/>
    </dgm:pt>
    <dgm:pt modelId="{6A0E895E-3E21-1543-8375-0D63B34C0069}" type="pres">
      <dgm:prSet presAssocID="{B6DFB048-2B7E-7B4D-AEEE-2B5004A473C7}" presName="sibTrans" presStyleLbl="sibTrans2D1" presStyleIdx="0" presStyleCnt="0"/>
      <dgm:spPr/>
    </dgm:pt>
    <dgm:pt modelId="{36BD0737-B4F9-BE40-B892-DE6DD82BC616}" type="pres">
      <dgm:prSet presAssocID="{948FD890-D237-EC41-8176-9F6C234FCEB3}" presName="compNode" presStyleCnt="0"/>
      <dgm:spPr/>
    </dgm:pt>
    <dgm:pt modelId="{7AAB1BB7-DBB9-794F-B048-D5ACFE210275}" type="pres">
      <dgm:prSet presAssocID="{948FD890-D237-EC41-8176-9F6C234FCEB3}" presName="pictRect" presStyleLbl="nod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</dgm:spPr>
    </dgm:pt>
    <dgm:pt modelId="{AD4E3DF5-1323-1242-B3E3-2FABD1E37895}" type="pres">
      <dgm:prSet presAssocID="{948FD890-D237-EC41-8176-9F6C234FCEB3}" presName="textRect" presStyleLbl="revTx" presStyleIdx="2" presStyleCnt="4">
        <dgm:presLayoutVars>
          <dgm:bulletEnabled val="1"/>
        </dgm:presLayoutVars>
      </dgm:prSet>
      <dgm:spPr/>
    </dgm:pt>
    <dgm:pt modelId="{1B220280-CAE6-ED4B-8DF6-B7F902968711}" type="pres">
      <dgm:prSet presAssocID="{33EF9AE6-09EE-DA42-8275-7697CA7A5BA7}" presName="sibTrans" presStyleLbl="sibTrans2D1" presStyleIdx="0" presStyleCnt="0"/>
      <dgm:spPr/>
    </dgm:pt>
    <dgm:pt modelId="{D3B51413-88BA-0146-BB7F-8D4666A40EBC}" type="pres">
      <dgm:prSet presAssocID="{6CAFDE25-2F17-EC49-A2CC-9D81C9509458}" presName="compNode" presStyleCnt="0"/>
      <dgm:spPr/>
    </dgm:pt>
    <dgm:pt modelId="{3E1939EE-1F7C-1C4B-A8F1-8A18E927DE28}" type="pres">
      <dgm:prSet presAssocID="{6CAFDE25-2F17-EC49-A2CC-9D81C9509458}" presName="pictRect" presStyleLbl="node1" presStyleIdx="3" presStyleCnt="4" custScaleX="100140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5000" t="5000" r="15000" b="5000"/>
          </a:stretch>
        </a:blipFill>
      </dgm:spPr>
    </dgm:pt>
    <dgm:pt modelId="{9E3C5715-6AAA-E744-82F8-E6B8A5B7B157}" type="pres">
      <dgm:prSet presAssocID="{6CAFDE25-2F17-EC49-A2CC-9D81C9509458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3E508004-1FC7-C247-BE3D-C709E892852F}" type="presOf" srcId="{33EF9AE6-09EE-DA42-8275-7697CA7A5BA7}" destId="{1B220280-CAE6-ED4B-8DF6-B7F902968711}" srcOrd="0" destOrd="0" presId="urn:microsoft.com/office/officeart/2005/8/layout/pList1"/>
    <dgm:cxn modelId="{0AE16615-F168-A749-9498-74C821B8317A}" type="presOf" srcId="{A6680316-374E-DE4D-BC87-B5D120C5E6FA}" destId="{D25536EE-8730-A14E-90E1-A28AA49A8BF2}" srcOrd="0" destOrd="0" presId="urn:microsoft.com/office/officeart/2005/8/layout/pList1"/>
    <dgm:cxn modelId="{B5BB522A-6958-4C4E-84AA-D087B17F4C84}" type="presOf" srcId="{B6DFB048-2B7E-7B4D-AEEE-2B5004A473C7}" destId="{6A0E895E-3E21-1543-8375-0D63B34C0069}" srcOrd="0" destOrd="0" presId="urn:microsoft.com/office/officeart/2005/8/layout/pList1"/>
    <dgm:cxn modelId="{E581674D-AD4C-9C4B-951D-13F05FEE99B1}" srcId="{A6680316-374E-DE4D-BC87-B5D120C5E6FA}" destId="{6CAFDE25-2F17-EC49-A2CC-9D81C9509458}" srcOrd="3" destOrd="0" parTransId="{B1A4DCC0-B504-3242-B201-976D38F1B84F}" sibTransId="{E3AC5076-BC71-BE48-B4A7-66FCF24B4BCA}"/>
    <dgm:cxn modelId="{37916357-7FEA-3945-A02E-AFD225874366}" type="presOf" srcId="{6CAFDE25-2F17-EC49-A2CC-9D81C9509458}" destId="{9E3C5715-6AAA-E744-82F8-E6B8A5B7B157}" srcOrd="0" destOrd="0" presId="urn:microsoft.com/office/officeart/2005/8/layout/pList1"/>
    <dgm:cxn modelId="{7C069075-6911-0E47-88C9-C2D70698A991}" type="presOf" srcId="{8D7845E1-E56B-844B-BD31-ADF0797347AA}" destId="{F8A10984-47C1-734C-BC2D-50F08122EF2F}" srcOrd="0" destOrd="0" presId="urn:microsoft.com/office/officeart/2005/8/layout/pList1"/>
    <dgm:cxn modelId="{C2E39F79-57F9-6849-B4D3-E8B00E0E6599}" srcId="{A6680316-374E-DE4D-BC87-B5D120C5E6FA}" destId="{5233D7D3-8CA0-2A4D-A0C4-9339970E3625}" srcOrd="1" destOrd="0" parTransId="{D05FC489-2919-4F43-8B0D-59BBF5135233}" sibTransId="{B6DFB048-2B7E-7B4D-AEEE-2B5004A473C7}"/>
    <dgm:cxn modelId="{D9E96F97-9DD6-D645-86FE-9AAC569C7952}" srcId="{A6680316-374E-DE4D-BC87-B5D120C5E6FA}" destId="{8D7845E1-E56B-844B-BD31-ADF0797347AA}" srcOrd="0" destOrd="0" parTransId="{871C4B8D-4D81-5446-AD93-FFEA52714475}" sibTransId="{2B12FEC5-AEAC-494B-BD2E-7D835D7CE800}"/>
    <dgm:cxn modelId="{DFB42CA0-2914-3C4E-83DB-4A21DA5FCA0D}" srcId="{A6680316-374E-DE4D-BC87-B5D120C5E6FA}" destId="{948FD890-D237-EC41-8176-9F6C234FCEB3}" srcOrd="2" destOrd="0" parTransId="{7712A171-D92E-204D-8EA0-F25B05D0D62A}" sibTransId="{33EF9AE6-09EE-DA42-8275-7697CA7A5BA7}"/>
    <dgm:cxn modelId="{2B9CABAF-E1EB-2E4D-AACA-0D097540B442}" type="presOf" srcId="{948FD890-D237-EC41-8176-9F6C234FCEB3}" destId="{AD4E3DF5-1323-1242-B3E3-2FABD1E37895}" srcOrd="0" destOrd="0" presId="urn:microsoft.com/office/officeart/2005/8/layout/pList1"/>
    <dgm:cxn modelId="{55BEF8CB-E51A-3F4B-8607-EF609016865D}" type="presOf" srcId="{2B12FEC5-AEAC-494B-BD2E-7D835D7CE800}" destId="{81B931C3-3A0F-3F40-A6F3-5CFD6A72777D}" srcOrd="0" destOrd="0" presId="urn:microsoft.com/office/officeart/2005/8/layout/pList1"/>
    <dgm:cxn modelId="{4D7F3EE8-889A-0040-8325-A99BA60907C2}" type="presOf" srcId="{5233D7D3-8CA0-2A4D-A0C4-9339970E3625}" destId="{DE49EFE5-227F-5E4C-B6E4-D9955A8615D1}" srcOrd="0" destOrd="0" presId="urn:microsoft.com/office/officeart/2005/8/layout/pList1"/>
    <dgm:cxn modelId="{31D58EF0-71E8-BE47-A3CA-F2597E6AB668}" type="presParOf" srcId="{D25536EE-8730-A14E-90E1-A28AA49A8BF2}" destId="{395A37AF-B985-0741-A606-70E41777A1CC}" srcOrd="0" destOrd="0" presId="urn:microsoft.com/office/officeart/2005/8/layout/pList1"/>
    <dgm:cxn modelId="{DED795DF-26C9-B242-BC33-D42F5D8B5EF2}" type="presParOf" srcId="{395A37AF-B985-0741-A606-70E41777A1CC}" destId="{60D966F3-0410-8F47-8205-DEDA75CAF3C9}" srcOrd="0" destOrd="0" presId="urn:microsoft.com/office/officeart/2005/8/layout/pList1"/>
    <dgm:cxn modelId="{C476BCFB-16BD-A140-8936-D4FA1D3A2489}" type="presParOf" srcId="{395A37AF-B985-0741-A606-70E41777A1CC}" destId="{F8A10984-47C1-734C-BC2D-50F08122EF2F}" srcOrd="1" destOrd="0" presId="urn:microsoft.com/office/officeart/2005/8/layout/pList1"/>
    <dgm:cxn modelId="{EA445C3C-65D7-3A44-97D8-8A011E3BB3A3}" type="presParOf" srcId="{D25536EE-8730-A14E-90E1-A28AA49A8BF2}" destId="{81B931C3-3A0F-3F40-A6F3-5CFD6A72777D}" srcOrd="1" destOrd="0" presId="urn:microsoft.com/office/officeart/2005/8/layout/pList1"/>
    <dgm:cxn modelId="{4E4A5B3E-E676-224A-BF16-B8B4FD674854}" type="presParOf" srcId="{D25536EE-8730-A14E-90E1-A28AA49A8BF2}" destId="{DD1AF75D-E1D5-7C47-8553-F1116CE0FC1D}" srcOrd="2" destOrd="0" presId="urn:microsoft.com/office/officeart/2005/8/layout/pList1"/>
    <dgm:cxn modelId="{7E05A329-049D-FF47-AE7D-379CE8F21CAA}" type="presParOf" srcId="{DD1AF75D-E1D5-7C47-8553-F1116CE0FC1D}" destId="{0976A3EB-B487-C24B-9777-5888848C121B}" srcOrd="0" destOrd="0" presId="urn:microsoft.com/office/officeart/2005/8/layout/pList1"/>
    <dgm:cxn modelId="{A810BAC6-89E6-CF43-91BF-81C3A0DB4287}" type="presParOf" srcId="{DD1AF75D-E1D5-7C47-8553-F1116CE0FC1D}" destId="{DE49EFE5-227F-5E4C-B6E4-D9955A8615D1}" srcOrd="1" destOrd="0" presId="urn:microsoft.com/office/officeart/2005/8/layout/pList1"/>
    <dgm:cxn modelId="{90987596-6545-384A-8131-7574BEF41E29}" type="presParOf" srcId="{D25536EE-8730-A14E-90E1-A28AA49A8BF2}" destId="{6A0E895E-3E21-1543-8375-0D63B34C0069}" srcOrd="3" destOrd="0" presId="urn:microsoft.com/office/officeart/2005/8/layout/pList1"/>
    <dgm:cxn modelId="{DE86F50B-8517-8A40-BAE6-60894B8F1E7F}" type="presParOf" srcId="{D25536EE-8730-A14E-90E1-A28AA49A8BF2}" destId="{36BD0737-B4F9-BE40-B892-DE6DD82BC616}" srcOrd="4" destOrd="0" presId="urn:microsoft.com/office/officeart/2005/8/layout/pList1"/>
    <dgm:cxn modelId="{5FB48096-392E-7446-9764-0B6591C8963D}" type="presParOf" srcId="{36BD0737-B4F9-BE40-B892-DE6DD82BC616}" destId="{7AAB1BB7-DBB9-794F-B048-D5ACFE210275}" srcOrd="0" destOrd="0" presId="urn:microsoft.com/office/officeart/2005/8/layout/pList1"/>
    <dgm:cxn modelId="{DF088618-E71A-B04D-B9B5-FE5BA627AD32}" type="presParOf" srcId="{36BD0737-B4F9-BE40-B892-DE6DD82BC616}" destId="{AD4E3DF5-1323-1242-B3E3-2FABD1E37895}" srcOrd="1" destOrd="0" presId="urn:microsoft.com/office/officeart/2005/8/layout/pList1"/>
    <dgm:cxn modelId="{4A180904-491A-A14B-BF64-7F3685B2EF9E}" type="presParOf" srcId="{D25536EE-8730-A14E-90E1-A28AA49A8BF2}" destId="{1B220280-CAE6-ED4B-8DF6-B7F902968711}" srcOrd="5" destOrd="0" presId="urn:microsoft.com/office/officeart/2005/8/layout/pList1"/>
    <dgm:cxn modelId="{A5C61022-EB40-EF42-AC50-E614B7F3489D}" type="presParOf" srcId="{D25536EE-8730-A14E-90E1-A28AA49A8BF2}" destId="{D3B51413-88BA-0146-BB7F-8D4666A40EBC}" srcOrd="6" destOrd="0" presId="urn:microsoft.com/office/officeart/2005/8/layout/pList1"/>
    <dgm:cxn modelId="{76403A15-4A73-E94A-AC4F-B58A8ABF7E79}" type="presParOf" srcId="{D3B51413-88BA-0146-BB7F-8D4666A40EBC}" destId="{3E1939EE-1F7C-1C4B-A8F1-8A18E927DE28}" srcOrd="0" destOrd="0" presId="urn:microsoft.com/office/officeart/2005/8/layout/pList1"/>
    <dgm:cxn modelId="{D9D2898E-0F12-4E42-81F3-FE0824F18F66}" type="presParOf" srcId="{D3B51413-88BA-0146-BB7F-8D4666A40EBC}" destId="{9E3C5715-6AAA-E744-82F8-E6B8A5B7B157}" srcOrd="1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680316-374E-DE4D-BC87-B5D120C5E6FA}" type="doc">
      <dgm:prSet loTypeId="urn:microsoft.com/office/officeart/2005/8/layout/p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D7845E1-E56B-844B-BD31-ADF0797347AA}">
      <dgm:prSet phldrT="[Texte]"/>
      <dgm:spPr/>
      <dgm:t>
        <a:bodyPr/>
        <a:lstStyle/>
        <a:p>
          <a:r>
            <a:rPr lang="fr-FR" dirty="0"/>
            <a:t>Hauteur de neige (stations </a:t>
          </a:r>
          <a:r>
            <a:rPr lang="fr-FR" dirty="0" err="1"/>
            <a:t>nivoses</a:t>
          </a:r>
          <a:r>
            <a:rPr lang="fr-FR" dirty="0"/>
            <a:t>)</a:t>
          </a:r>
        </a:p>
      </dgm:t>
    </dgm:pt>
    <dgm:pt modelId="{871C4B8D-4D81-5446-AD93-FFEA52714475}" type="parTrans" cxnId="{D9E96F97-9DD6-D645-86FE-9AAC569C7952}">
      <dgm:prSet/>
      <dgm:spPr/>
      <dgm:t>
        <a:bodyPr/>
        <a:lstStyle/>
        <a:p>
          <a:endParaRPr lang="fr-FR"/>
        </a:p>
      </dgm:t>
    </dgm:pt>
    <dgm:pt modelId="{2B12FEC5-AEAC-494B-BD2E-7D835D7CE800}" type="sibTrans" cxnId="{D9E96F97-9DD6-D645-86FE-9AAC569C7952}">
      <dgm:prSet/>
      <dgm:spPr/>
      <dgm:t>
        <a:bodyPr/>
        <a:lstStyle/>
        <a:p>
          <a:endParaRPr lang="fr-FR"/>
        </a:p>
      </dgm:t>
    </dgm:pt>
    <dgm:pt modelId="{5233D7D3-8CA0-2A4D-A0C4-9339970E3625}">
      <dgm:prSet phldrT="[Texte]"/>
      <dgm:spPr/>
      <dgm:t>
        <a:bodyPr/>
        <a:lstStyle/>
        <a:p>
          <a:r>
            <a:rPr lang="fr-FR" dirty="0"/>
            <a:t>Surface enneigée (MODIS/Sentinel-2)</a:t>
          </a:r>
        </a:p>
      </dgm:t>
    </dgm:pt>
    <dgm:pt modelId="{D05FC489-2919-4F43-8B0D-59BBF5135233}" type="parTrans" cxnId="{C2E39F79-57F9-6849-B4D3-E8B00E0E6599}">
      <dgm:prSet/>
      <dgm:spPr/>
      <dgm:t>
        <a:bodyPr/>
        <a:lstStyle/>
        <a:p>
          <a:endParaRPr lang="fr-FR"/>
        </a:p>
      </dgm:t>
    </dgm:pt>
    <dgm:pt modelId="{B6DFB048-2B7E-7B4D-AEEE-2B5004A473C7}" type="sibTrans" cxnId="{C2E39F79-57F9-6849-B4D3-E8B00E0E6599}">
      <dgm:prSet/>
      <dgm:spPr/>
      <dgm:t>
        <a:bodyPr/>
        <a:lstStyle/>
        <a:p>
          <a:endParaRPr lang="fr-FR"/>
        </a:p>
      </dgm:t>
    </dgm:pt>
    <dgm:pt modelId="{948FD890-D237-EC41-8176-9F6C234FCEB3}">
      <dgm:prSet phldrT="[Texte]"/>
      <dgm:spPr/>
      <dgm:t>
        <a:bodyPr/>
        <a:lstStyle/>
        <a:p>
          <a:r>
            <a:rPr lang="fr-FR" dirty="0"/>
            <a:t>Equivalent en eau du manteau neigeux (SIM2)</a:t>
          </a:r>
        </a:p>
      </dgm:t>
    </dgm:pt>
    <dgm:pt modelId="{7712A171-D92E-204D-8EA0-F25B05D0D62A}" type="parTrans" cxnId="{DFB42CA0-2914-3C4E-83DB-4A21DA5FCA0D}">
      <dgm:prSet/>
      <dgm:spPr/>
      <dgm:t>
        <a:bodyPr/>
        <a:lstStyle/>
        <a:p>
          <a:endParaRPr lang="fr-FR"/>
        </a:p>
      </dgm:t>
    </dgm:pt>
    <dgm:pt modelId="{33EF9AE6-09EE-DA42-8275-7697CA7A5BA7}" type="sibTrans" cxnId="{DFB42CA0-2914-3C4E-83DB-4A21DA5FCA0D}">
      <dgm:prSet/>
      <dgm:spPr/>
      <dgm:t>
        <a:bodyPr/>
        <a:lstStyle/>
        <a:p>
          <a:endParaRPr lang="fr-FR"/>
        </a:p>
      </dgm:t>
    </dgm:pt>
    <dgm:pt modelId="{6CAFDE25-2F17-EC49-A2CC-9D81C9509458}">
      <dgm:prSet/>
      <dgm:spPr/>
      <dgm:t>
        <a:bodyPr/>
        <a:lstStyle/>
        <a:p>
          <a:r>
            <a:rPr lang="fr-FR" dirty="0"/>
            <a:t>Bilan de masse des glaciers</a:t>
          </a:r>
        </a:p>
      </dgm:t>
    </dgm:pt>
    <dgm:pt modelId="{B1A4DCC0-B504-3242-B201-976D38F1B84F}" type="parTrans" cxnId="{E581674D-AD4C-9C4B-951D-13F05FEE99B1}">
      <dgm:prSet/>
      <dgm:spPr/>
      <dgm:t>
        <a:bodyPr/>
        <a:lstStyle/>
        <a:p>
          <a:endParaRPr lang="fr-FR"/>
        </a:p>
      </dgm:t>
    </dgm:pt>
    <dgm:pt modelId="{E3AC5076-BC71-BE48-B4A7-66FCF24B4BCA}" type="sibTrans" cxnId="{E581674D-AD4C-9C4B-951D-13F05FEE99B1}">
      <dgm:prSet/>
      <dgm:spPr/>
      <dgm:t>
        <a:bodyPr/>
        <a:lstStyle/>
        <a:p>
          <a:endParaRPr lang="fr-FR"/>
        </a:p>
      </dgm:t>
    </dgm:pt>
    <dgm:pt modelId="{D25536EE-8730-A14E-90E1-A28AA49A8BF2}" type="pres">
      <dgm:prSet presAssocID="{A6680316-374E-DE4D-BC87-B5D120C5E6FA}" presName="Name0" presStyleCnt="0">
        <dgm:presLayoutVars>
          <dgm:dir/>
          <dgm:resizeHandles val="exact"/>
        </dgm:presLayoutVars>
      </dgm:prSet>
      <dgm:spPr/>
    </dgm:pt>
    <dgm:pt modelId="{395A37AF-B985-0741-A606-70E41777A1CC}" type="pres">
      <dgm:prSet presAssocID="{8D7845E1-E56B-844B-BD31-ADF0797347AA}" presName="compNode" presStyleCnt="0"/>
      <dgm:spPr/>
    </dgm:pt>
    <dgm:pt modelId="{60D966F3-0410-8F47-8205-DEDA75CAF3C9}" type="pres">
      <dgm:prSet presAssocID="{8D7845E1-E56B-844B-BD31-ADF0797347AA}" presName="pict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8A10984-47C1-734C-BC2D-50F08122EF2F}" type="pres">
      <dgm:prSet presAssocID="{8D7845E1-E56B-844B-BD31-ADF0797347AA}" presName="textRect" presStyleLbl="revTx" presStyleIdx="0" presStyleCnt="4">
        <dgm:presLayoutVars>
          <dgm:bulletEnabled val="1"/>
        </dgm:presLayoutVars>
      </dgm:prSet>
      <dgm:spPr/>
    </dgm:pt>
    <dgm:pt modelId="{81B931C3-3A0F-3F40-A6F3-5CFD6A72777D}" type="pres">
      <dgm:prSet presAssocID="{2B12FEC5-AEAC-494B-BD2E-7D835D7CE800}" presName="sibTrans" presStyleLbl="sibTrans2D1" presStyleIdx="0" presStyleCnt="0"/>
      <dgm:spPr/>
    </dgm:pt>
    <dgm:pt modelId="{DD1AF75D-E1D5-7C47-8553-F1116CE0FC1D}" type="pres">
      <dgm:prSet presAssocID="{5233D7D3-8CA0-2A4D-A0C4-9339970E3625}" presName="compNode" presStyleCnt="0"/>
      <dgm:spPr/>
    </dgm:pt>
    <dgm:pt modelId="{0976A3EB-B487-C24B-9777-5888848C121B}" type="pres">
      <dgm:prSet presAssocID="{5233D7D3-8CA0-2A4D-A0C4-9339970E3625}" presName="pictRect" presStyleLbl="nod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E49EFE5-227F-5E4C-B6E4-D9955A8615D1}" type="pres">
      <dgm:prSet presAssocID="{5233D7D3-8CA0-2A4D-A0C4-9339970E3625}" presName="textRect" presStyleLbl="revTx" presStyleIdx="1" presStyleCnt="4">
        <dgm:presLayoutVars>
          <dgm:bulletEnabled val="1"/>
        </dgm:presLayoutVars>
      </dgm:prSet>
      <dgm:spPr/>
    </dgm:pt>
    <dgm:pt modelId="{6A0E895E-3E21-1543-8375-0D63B34C0069}" type="pres">
      <dgm:prSet presAssocID="{B6DFB048-2B7E-7B4D-AEEE-2B5004A473C7}" presName="sibTrans" presStyleLbl="sibTrans2D1" presStyleIdx="0" presStyleCnt="0"/>
      <dgm:spPr/>
    </dgm:pt>
    <dgm:pt modelId="{36BD0737-B4F9-BE40-B892-DE6DD82BC616}" type="pres">
      <dgm:prSet presAssocID="{948FD890-D237-EC41-8176-9F6C234FCEB3}" presName="compNode" presStyleCnt="0"/>
      <dgm:spPr/>
    </dgm:pt>
    <dgm:pt modelId="{7AAB1BB7-DBB9-794F-B048-D5ACFE210275}" type="pres">
      <dgm:prSet presAssocID="{948FD890-D237-EC41-8176-9F6C234FCEB3}" presName="pictRect" presStyleLbl="nod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</dgm:spPr>
    </dgm:pt>
    <dgm:pt modelId="{AD4E3DF5-1323-1242-B3E3-2FABD1E37895}" type="pres">
      <dgm:prSet presAssocID="{948FD890-D237-EC41-8176-9F6C234FCEB3}" presName="textRect" presStyleLbl="revTx" presStyleIdx="2" presStyleCnt="4">
        <dgm:presLayoutVars>
          <dgm:bulletEnabled val="1"/>
        </dgm:presLayoutVars>
      </dgm:prSet>
      <dgm:spPr/>
    </dgm:pt>
    <dgm:pt modelId="{1B220280-CAE6-ED4B-8DF6-B7F902968711}" type="pres">
      <dgm:prSet presAssocID="{33EF9AE6-09EE-DA42-8275-7697CA7A5BA7}" presName="sibTrans" presStyleLbl="sibTrans2D1" presStyleIdx="0" presStyleCnt="0"/>
      <dgm:spPr/>
    </dgm:pt>
    <dgm:pt modelId="{D3B51413-88BA-0146-BB7F-8D4666A40EBC}" type="pres">
      <dgm:prSet presAssocID="{6CAFDE25-2F17-EC49-A2CC-9D81C9509458}" presName="compNode" presStyleCnt="0"/>
      <dgm:spPr/>
    </dgm:pt>
    <dgm:pt modelId="{3E1939EE-1F7C-1C4B-A8F1-8A18E927DE28}" type="pres">
      <dgm:prSet presAssocID="{6CAFDE25-2F17-EC49-A2CC-9D81C9509458}" presName="pictRect" presStyleLbl="node1" presStyleIdx="3" presStyleCnt="4" custScaleX="100140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5000" t="5000" r="15000" b="5000"/>
          </a:stretch>
        </a:blipFill>
      </dgm:spPr>
    </dgm:pt>
    <dgm:pt modelId="{9E3C5715-6AAA-E744-82F8-E6B8A5B7B157}" type="pres">
      <dgm:prSet presAssocID="{6CAFDE25-2F17-EC49-A2CC-9D81C9509458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3E508004-1FC7-C247-BE3D-C709E892852F}" type="presOf" srcId="{33EF9AE6-09EE-DA42-8275-7697CA7A5BA7}" destId="{1B220280-CAE6-ED4B-8DF6-B7F902968711}" srcOrd="0" destOrd="0" presId="urn:microsoft.com/office/officeart/2005/8/layout/pList1"/>
    <dgm:cxn modelId="{0AE16615-F168-A749-9498-74C821B8317A}" type="presOf" srcId="{A6680316-374E-DE4D-BC87-B5D120C5E6FA}" destId="{D25536EE-8730-A14E-90E1-A28AA49A8BF2}" srcOrd="0" destOrd="0" presId="urn:microsoft.com/office/officeart/2005/8/layout/pList1"/>
    <dgm:cxn modelId="{B5BB522A-6958-4C4E-84AA-D087B17F4C84}" type="presOf" srcId="{B6DFB048-2B7E-7B4D-AEEE-2B5004A473C7}" destId="{6A0E895E-3E21-1543-8375-0D63B34C0069}" srcOrd="0" destOrd="0" presId="urn:microsoft.com/office/officeart/2005/8/layout/pList1"/>
    <dgm:cxn modelId="{E581674D-AD4C-9C4B-951D-13F05FEE99B1}" srcId="{A6680316-374E-DE4D-BC87-B5D120C5E6FA}" destId="{6CAFDE25-2F17-EC49-A2CC-9D81C9509458}" srcOrd="3" destOrd="0" parTransId="{B1A4DCC0-B504-3242-B201-976D38F1B84F}" sibTransId="{E3AC5076-BC71-BE48-B4A7-66FCF24B4BCA}"/>
    <dgm:cxn modelId="{37916357-7FEA-3945-A02E-AFD225874366}" type="presOf" srcId="{6CAFDE25-2F17-EC49-A2CC-9D81C9509458}" destId="{9E3C5715-6AAA-E744-82F8-E6B8A5B7B157}" srcOrd="0" destOrd="0" presId="urn:microsoft.com/office/officeart/2005/8/layout/pList1"/>
    <dgm:cxn modelId="{7C069075-6911-0E47-88C9-C2D70698A991}" type="presOf" srcId="{8D7845E1-E56B-844B-BD31-ADF0797347AA}" destId="{F8A10984-47C1-734C-BC2D-50F08122EF2F}" srcOrd="0" destOrd="0" presId="urn:microsoft.com/office/officeart/2005/8/layout/pList1"/>
    <dgm:cxn modelId="{C2E39F79-57F9-6849-B4D3-E8B00E0E6599}" srcId="{A6680316-374E-DE4D-BC87-B5D120C5E6FA}" destId="{5233D7D3-8CA0-2A4D-A0C4-9339970E3625}" srcOrd="1" destOrd="0" parTransId="{D05FC489-2919-4F43-8B0D-59BBF5135233}" sibTransId="{B6DFB048-2B7E-7B4D-AEEE-2B5004A473C7}"/>
    <dgm:cxn modelId="{D9E96F97-9DD6-D645-86FE-9AAC569C7952}" srcId="{A6680316-374E-DE4D-BC87-B5D120C5E6FA}" destId="{8D7845E1-E56B-844B-BD31-ADF0797347AA}" srcOrd="0" destOrd="0" parTransId="{871C4B8D-4D81-5446-AD93-FFEA52714475}" sibTransId="{2B12FEC5-AEAC-494B-BD2E-7D835D7CE800}"/>
    <dgm:cxn modelId="{DFB42CA0-2914-3C4E-83DB-4A21DA5FCA0D}" srcId="{A6680316-374E-DE4D-BC87-B5D120C5E6FA}" destId="{948FD890-D237-EC41-8176-9F6C234FCEB3}" srcOrd="2" destOrd="0" parTransId="{7712A171-D92E-204D-8EA0-F25B05D0D62A}" sibTransId="{33EF9AE6-09EE-DA42-8275-7697CA7A5BA7}"/>
    <dgm:cxn modelId="{2B9CABAF-E1EB-2E4D-AACA-0D097540B442}" type="presOf" srcId="{948FD890-D237-EC41-8176-9F6C234FCEB3}" destId="{AD4E3DF5-1323-1242-B3E3-2FABD1E37895}" srcOrd="0" destOrd="0" presId="urn:microsoft.com/office/officeart/2005/8/layout/pList1"/>
    <dgm:cxn modelId="{55BEF8CB-E51A-3F4B-8607-EF609016865D}" type="presOf" srcId="{2B12FEC5-AEAC-494B-BD2E-7D835D7CE800}" destId="{81B931C3-3A0F-3F40-A6F3-5CFD6A72777D}" srcOrd="0" destOrd="0" presId="urn:microsoft.com/office/officeart/2005/8/layout/pList1"/>
    <dgm:cxn modelId="{4D7F3EE8-889A-0040-8325-A99BA60907C2}" type="presOf" srcId="{5233D7D3-8CA0-2A4D-A0C4-9339970E3625}" destId="{DE49EFE5-227F-5E4C-B6E4-D9955A8615D1}" srcOrd="0" destOrd="0" presId="urn:microsoft.com/office/officeart/2005/8/layout/pList1"/>
    <dgm:cxn modelId="{31D58EF0-71E8-BE47-A3CA-F2597E6AB668}" type="presParOf" srcId="{D25536EE-8730-A14E-90E1-A28AA49A8BF2}" destId="{395A37AF-B985-0741-A606-70E41777A1CC}" srcOrd="0" destOrd="0" presId="urn:microsoft.com/office/officeart/2005/8/layout/pList1"/>
    <dgm:cxn modelId="{DED795DF-26C9-B242-BC33-D42F5D8B5EF2}" type="presParOf" srcId="{395A37AF-B985-0741-A606-70E41777A1CC}" destId="{60D966F3-0410-8F47-8205-DEDA75CAF3C9}" srcOrd="0" destOrd="0" presId="urn:microsoft.com/office/officeart/2005/8/layout/pList1"/>
    <dgm:cxn modelId="{C476BCFB-16BD-A140-8936-D4FA1D3A2489}" type="presParOf" srcId="{395A37AF-B985-0741-A606-70E41777A1CC}" destId="{F8A10984-47C1-734C-BC2D-50F08122EF2F}" srcOrd="1" destOrd="0" presId="urn:microsoft.com/office/officeart/2005/8/layout/pList1"/>
    <dgm:cxn modelId="{EA445C3C-65D7-3A44-97D8-8A011E3BB3A3}" type="presParOf" srcId="{D25536EE-8730-A14E-90E1-A28AA49A8BF2}" destId="{81B931C3-3A0F-3F40-A6F3-5CFD6A72777D}" srcOrd="1" destOrd="0" presId="urn:microsoft.com/office/officeart/2005/8/layout/pList1"/>
    <dgm:cxn modelId="{4E4A5B3E-E676-224A-BF16-B8B4FD674854}" type="presParOf" srcId="{D25536EE-8730-A14E-90E1-A28AA49A8BF2}" destId="{DD1AF75D-E1D5-7C47-8553-F1116CE0FC1D}" srcOrd="2" destOrd="0" presId="urn:microsoft.com/office/officeart/2005/8/layout/pList1"/>
    <dgm:cxn modelId="{7E05A329-049D-FF47-AE7D-379CE8F21CAA}" type="presParOf" srcId="{DD1AF75D-E1D5-7C47-8553-F1116CE0FC1D}" destId="{0976A3EB-B487-C24B-9777-5888848C121B}" srcOrd="0" destOrd="0" presId="urn:microsoft.com/office/officeart/2005/8/layout/pList1"/>
    <dgm:cxn modelId="{A810BAC6-89E6-CF43-91BF-81C3A0DB4287}" type="presParOf" srcId="{DD1AF75D-E1D5-7C47-8553-F1116CE0FC1D}" destId="{DE49EFE5-227F-5E4C-B6E4-D9955A8615D1}" srcOrd="1" destOrd="0" presId="urn:microsoft.com/office/officeart/2005/8/layout/pList1"/>
    <dgm:cxn modelId="{90987596-6545-384A-8131-7574BEF41E29}" type="presParOf" srcId="{D25536EE-8730-A14E-90E1-A28AA49A8BF2}" destId="{6A0E895E-3E21-1543-8375-0D63B34C0069}" srcOrd="3" destOrd="0" presId="urn:microsoft.com/office/officeart/2005/8/layout/pList1"/>
    <dgm:cxn modelId="{DE86F50B-8517-8A40-BAE6-60894B8F1E7F}" type="presParOf" srcId="{D25536EE-8730-A14E-90E1-A28AA49A8BF2}" destId="{36BD0737-B4F9-BE40-B892-DE6DD82BC616}" srcOrd="4" destOrd="0" presId="urn:microsoft.com/office/officeart/2005/8/layout/pList1"/>
    <dgm:cxn modelId="{5FB48096-392E-7446-9764-0B6591C8963D}" type="presParOf" srcId="{36BD0737-B4F9-BE40-B892-DE6DD82BC616}" destId="{7AAB1BB7-DBB9-794F-B048-D5ACFE210275}" srcOrd="0" destOrd="0" presId="urn:microsoft.com/office/officeart/2005/8/layout/pList1"/>
    <dgm:cxn modelId="{DF088618-E71A-B04D-B9B5-FE5BA627AD32}" type="presParOf" srcId="{36BD0737-B4F9-BE40-B892-DE6DD82BC616}" destId="{AD4E3DF5-1323-1242-B3E3-2FABD1E37895}" srcOrd="1" destOrd="0" presId="urn:microsoft.com/office/officeart/2005/8/layout/pList1"/>
    <dgm:cxn modelId="{4A180904-491A-A14B-BF64-7F3685B2EF9E}" type="presParOf" srcId="{D25536EE-8730-A14E-90E1-A28AA49A8BF2}" destId="{1B220280-CAE6-ED4B-8DF6-B7F902968711}" srcOrd="5" destOrd="0" presId="urn:microsoft.com/office/officeart/2005/8/layout/pList1"/>
    <dgm:cxn modelId="{A5C61022-EB40-EF42-AC50-E614B7F3489D}" type="presParOf" srcId="{D25536EE-8730-A14E-90E1-A28AA49A8BF2}" destId="{D3B51413-88BA-0146-BB7F-8D4666A40EBC}" srcOrd="6" destOrd="0" presId="urn:microsoft.com/office/officeart/2005/8/layout/pList1"/>
    <dgm:cxn modelId="{76403A15-4A73-E94A-AC4F-B58A8ABF7E79}" type="presParOf" srcId="{D3B51413-88BA-0146-BB7F-8D4666A40EBC}" destId="{3E1939EE-1F7C-1C4B-A8F1-8A18E927DE28}" srcOrd="0" destOrd="0" presId="urn:microsoft.com/office/officeart/2005/8/layout/pList1"/>
    <dgm:cxn modelId="{D9D2898E-0F12-4E42-81F3-FE0824F18F66}" type="presParOf" srcId="{D3B51413-88BA-0146-BB7F-8D4666A40EBC}" destId="{9E3C5715-6AAA-E744-82F8-E6B8A5B7B157}" srcOrd="1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680316-374E-DE4D-BC87-B5D120C5E6FA}" type="doc">
      <dgm:prSet loTypeId="urn:microsoft.com/office/officeart/2005/8/layout/p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D7845E1-E56B-844B-BD31-ADF0797347AA}">
      <dgm:prSet phldrT="[Texte]"/>
      <dgm:spPr/>
      <dgm:t>
        <a:bodyPr/>
        <a:lstStyle/>
        <a:p>
          <a:r>
            <a:rPr lang="fr-FR" dirty="0"/>
            <a:t>Hauteur de neige (stations </a:t>
          </a:r>
          <a:r>
            <a:rPr lang="fr-FR" dirty="0" err="1"/>
            <a:t>nivoses</a:t>
          </a:r>
          <a:r>
            <a:rPr lang="fr-FR" dirty="0"/>
            <a:t>)</a:t>
          </a:r>
        </a:p>
      </dgm:t>
    </dgm:pt>
    <dgm:pt modelId="{871C4B8D-4D81-5446-AD93-FFEA52714475}" type="parTrans" cxnId="{D9E96F97-9DD6-D645-86FE-9AAC569C7952}">
      <dgm:prSet/>
      <dgm:spPr/>
      <dgm:t>
        <a:bodyPr/>
        <a:lstStyle/>
        <a:p>
          <a:endParaRPr lang="fr-FR"/>
        </a:p>
      </dgm:t>
    </dgm:pt>
    <dgm:pt modelId="{2B12FEC5-AEAC-494B-BD2E-7D835D7CE800}" type="sibTrans" cxnId="{D9E96F97-9DD6-D645-86FE-9AAC569C7952}">
      <dgm:prSet/>
      <dgm:spPr/>
      <dgm:t>
        <a:bodyPr/>
        <a:lstStyle/>
        <a:p>
          <a:endParaRPr lang="fr-FR"/>
        </a:p>
      </dgm:t>
    </dgm:pt>
    <dgm:pt modelId="{5233D7D3-8CA0-2A4D-A0C4-9339970E3625}">
      <dgm:prSet phldrT="[Texte]"/>
      <dgm:spPr/>
      <dgm:t>
        <a:bodyPr/>
        <a:lstStyle/>
        <a:p>
          <a:r>
            <a:rPr lang="fr-FR" dirty="0"/>
            <a:t>Surface enneigée (MODIS/Sentinel-2)</a:t>
          </a:r>
        </a:p>
      </dgm:t>
    </dgm:pt>
    <dgm:pt modelId="{D05FC489-2919-4F43-8B0D-59BBF5135233}" type="parTrans" cxnId="{C2E39F79-57F9-6849-B4D3-E8B00E0E6599}">
      <dgm:prSet/>
      <dgm:spPr/>
      <dgm:t>
        <a:bodyPr/>
        <a:lstStyle/>
        <a:p>
          <a:endParaRPr lang="fr-FR"/>
        </a:p>
      </dgm:t>
    </dgm:pt>
    <dgm:pt modelId="{B6DFB048-2B7E-7B4D-AEEE-2B5004A473C7}" type="sibTrans" cxnId="{C2E39F79-57F9-6849-B4D3-E8B00E0E6599}">
      <dgm:prSet/>
      <dgm:spPr/>
      <dgm:t>
        <a:bodyPr/>
        <a:lstStyle/>
        <a:p>
          <a:endParaRPr lang="fr-FR"/>
        </a:p>
      </dgm:t>
    </dgm:pt>
    <dgm:pt modelId="{948FD890-D237-EC41-8176-9F6C234FCEB3}">
      <dgm:prSet phldrT="[Texte]"/>
      <dgm:spPr/>
      <dgm:t>
        <a:bodyPr/>
        <a:lstStyle/>
        <a:p>
          <a:r>
            <a:rPr lang="fr-FR" dirty="0"/>
            <a:t>Equivalent en eau du manteau neigeux (SIM2)</a:t>
          </a:r>
        </a:p>
      </dgm:t>
    </dgm:pt>
    <dgm:pt modelId="{7712A171-D92E-204D-8EA0-F25B05D0D62A}" type="parTrans" cxnId="{DFB42CA0-2914-3C4E-83DB-4A21DA5FCA0D}">
      <dgm:prSet/>
      <dgm:spPr/>
      <dgm:t>
        <a:bodyPr/>
        <a:lstStyle/>
        <a:p>
          <a:endParaRPr lang="fr-FR"/>
        </a:p>
      </dgm:t>
    </dgm:pt>
    <dgm:pt modelId="{33EF9AE6-09EE-DA42-8275-7697CA7A5BA7}" type="sibTrans" cxnId="{DFB42CA0-2914-3C4E-83DB-4A21DA5FCA0D}">
      <dgm:prSet/>
      <dgm:spPr/>
      <dgm:t>
        <a:bodyPr/>
        <a:lstStyle/>
        <a:p>
          <a:endParaRPr lang="fr-FR"/>
        </a:p>
      </dgm:t>
    </dgm:pt>
    <dgm:pt modelId="{6CAFDE25-2F17-EC49-A2CC-9D81C9509458}">
      <dgm:prSet/>
      <dgm:spPr/>
      <dgm:t>
        <a:bodyPr/>
        <a:lstStyle/>
        <a:p>
          <a:r>
            <a:rPr lang="fr-FR" dirty="0"/>
            <a:t>Bilan de masse des glaciers</a:t>
          </a:r>
        </a:p>
      </dgm:t>
    </dgm:pt>
    <dgm:pt modelId="{B1A4DCC0-B504-3242-B201-976D38F1B84F}" type="parTrans" cxnId="{E581674D-AD4C-9C4B-951D-13F05FEE99B1}">
      <dgm:prSet/>
      <dgm:spPr/>
      <dgm:t>
        <a:bodyPr/>
        <a:lstStyle/>
        <a:p>
          <a:endParaRPr lang="fr-FR"/>
        </a:p>
      </dgm:t>
    </dgm:pt>
    <dgm:pt modelId="{E3AC5076-BC71-BE48-B4A7-66FCF24B4BCA}" type="sibTrans" cxnId="{E581674D-AD4C-9C4B-951D-13F05FEE99B1}">
      <dgm:prSet/>
      <dgm:spPr/>
      <dgm:t>
        <a:bodyPr/>
        <a:lstStyle/>
        <a:p>
          <a:endParaRPr lang="fr-FR"/>
        </a:p>
      </dgm:t>
    </dgm:pt>
    <dgm:pt modelId="{D25536EE-8730-A14E-90E1-A28AA49A8BF2}" type="pres">
      <dgm:prSet presAssocID="{A6680316-374E-DE4D-BC87-B5D120C5E6FA}" presName="Name0" presStyleCnt="0">
        <dgm:presLayoutVars>
          <dgm:dir/>
          <dgm:resizeHandles val="exact"/>
        </dgm:presLayoutVars>
      </dgm:prSet>
      <dgm:spPr/>
    </dgm:pt>
    <dgm:pt modelId="{395A37AF-B985-0741-A606-70E41777A1CC}" type="pres">
      <dgm:prSet presAssocID="{8D7845E1-E56B-844B-BD31-ADF0797347AA}" presName="compNode" presStyleCnt="0"/>
      <dgm:spPr/>
    </dgm:pt>
    <dgm:pt modelId="{60D966F3-0410-8F47-8205-DEDA75CAF3C9}" type="pres">
      <dgm:prSet presAssocID="{8D7845E1-E56B-844B-BD31-ADF0797347AA}" presName="pict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8A10984-47C1-734C-BC2D-50F08122EF2F}" type="pres">
      <dgm:prSet presAssocID="{8D7845E1-E56B-844B-BD31-ADF0797347AA}" presName="textRect" presStyleLbl="revTx" presStyleIdx="0" presStyleCnt="4">
        <dgm:presLayoutVars>
          <dgm:bulletEnabled val="1"/>
        </dgm:presLayoutVars>
      </dgm:prSet>
      <dgm:spPr/>
    </dgm:pt>
    <dgm:pt modelId="{81B931C3-3A0F-3F40-A6F3-5CFD6A72777D}" type="pres">
      <dgm:prSet presAssocID="{2B12FEC5-AEAC-494B-BD2E-7D835D7CE800}" presName="sibTrans" presStyleLbl="sibTrans2D1" presStyleIdx="0" presStyleCnt="0"/>
      <dgm:spPr/>
    </dgm:pt>
    <dgm:pt modelId="{DD1AF75D-E1D5-7C47-8553-F1116CE0FC1D}" type="pres">
      <dgm:prSet presAssocID="{5233D7D3-8CA0-2A4D-A0C4-9339970E3625}" presName="compNode" presStyleCnt="0"/>
      <dgm:spPr/>
    </dgm:pt>
    <dgm:pt modelId="{0976A3EB-B487-C24B-9777-5888848C121B}" type="pres">
      <dgm:prSet presAssocID="{5233D7D3-8CA0-2A4D-A0C4-9339970E3625}" presName="pictRect" presStyleLbl="nod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E49EFE5-227F-5E4C-B6E4-D9955A8615D1}" type="pres">
      <dgm:prSet presAssocID="{5233D7D3-8CA0-2A4D-A0C4-9339970E3625}" presName="textRect" presStyleLbl="revTx" presStyleIdx="1" presStyleCnt="4">
        <dgm:presLayoutVars>
          <dgm:bulletEnabled val="1"/>
        </dgm:presLayoutVars>
      </dgm:prSet>
      <dgm:spPr/>
    </dgm:pt>
    <dgm:pt modelId="{6A0E895E-3E21-1543-8375-0D63B34C0069}" type="pres">
      <dgm:prSet presAssocID="{B6DFB048-2B7E-7B4D-AEEE-2B5004A473C7}" presName="sibTrans" presStyleLbl="sibTrans2D1" presStyleIdx="0" presStyleCnt="0"/>
      <dgm:spPr/>
    </dgm:pt>
    <dgm:pt modelId="{36BD0737-B4F9-BE40-B892-DE6DD82BC616}" type="pres">
      <dgm:prSet presAssocID="{948FD890-D237-EC41-8176-9F6C234FCEB3}" presName="compNode" presStyleCnt="0"/>
      <dgm:spPr/>
    </dgm:pt>
    <dgm:pt modelId="{7AAB1BB7-DBB9-794F-B048-D5ACFE210275}" type="pres">
      <dgm:prSet presAssocID="{948FD890-D237-EC41-8176-9F6C234FCEB3}" presName="pictRect" presStyleLbl="nod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</dgm:spPr>
    </dgm:pt>
    <dgm:pt modelId="{AD4E3DF5-1323-1242-B3E3-2FABD1E37895}" type="pres">
      <dgm:prSet presAssocID="{948FD890-D237-EC41-8176-9F6C234FCEB3}" presName="textRect" presStyleLbl="revTx" presStyleIdx="2" presStyleCnt="4">
        <dgm:presLayoutVars>
          <dgm:bulletEnabled val="1"/>
        </dgm:presLayoutVars>
      </dgm:prSet>
      <dgm:spPr/>
    </dgm:pt>
    <dgm:pt modelId="{1B220280-CAE6-ED4B-8DF6-B7F902968711}" type="pres">
      <dgm:prSet presAssocID="{33EF9AE6-09EE-DA42-8275-7697CA7A5BA7}" presName="sibTrans" presStyleLbl="sibTrans2D1" presStyleIdx="0" presStyleCnt="0"/>
      <dgm:spPr/>
    </dgm:pt>
    <dgm:pt modelId="{D3B51413-88BA-0146-BB7F-8D4666A40EBC}" type="pres">
      <dgm:prSet presAssocID="{6CAFDE25-2F17-EC49-A2CC-9D81C9509458}" presName="compNode" presStyleCnt="0"/>
      <dgm:spPr/>
    </dgm:pt>
    <dgm:pt modelId="{3E1939EE-1F7C-1C4B-A8F1-8A18E927DE28}" type="pres">
      <dgm:prSet presAssocID="{6CAFDE25-2F17-EC49-A2CC-9D81C9509458}" presName="pictRect" presStyleLbl="node1" presStyleIdx="3" presStyleCnt="4" custScaleX="100140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5000" t="5000" r="15000" b="5000"/>
          </a:stretch>
        </a:blipFill>
      </dgm:spPr>
    </dgm:pt>
    <dgm:pt modelId="{9E3C5715-6AAA-E744-82F8-E6B8A5B7B157}" type="pres">
      <dgm:prSet presAssocID="{6CAFDE25-2F17-EC49-A2CC-9D81C9509458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3E508004-1FC7-C247-BE3D-C709E892852F}" type="presOf" srcId="{33EF9AE6-09EE-DA42-8275-7697CA7A5BA7}" destId="{1B220280-CAE6-ED4B-8DF6-B7F902968711}" srcOrd="0" destOrd="0" presId="urn:microsoft.com/office/officeart/2005/8/layout/pList1"/>
    <dgm:cxn modelId="{0AE16615-F168-A749-9498-74C821B8317A}" type="presOf" srcId="{A6680316-374E-DE4D-BC87-B5D120C5E6FA}" destId="{D25536EE-8730-A14E-90E1-A28AA49A8BF2}" srcOrd="0" destOrd="0" presId="urn:microsoft.com/office/officeart/2005/8/layout/pList1"/>
    <dgm:cxn modelId="{B5BB522A-6958-4C4E-84AA-D087B17F4C84}" type="presOf" srcId="{B6DFB048-2B7E-7B4D-AEEE-2B5004A473C7}" destId="{6A0E895E-3E21-1543-8375-0D63B34C0069}" srcOrd="0" destOrd="0" presId="urn:microsoft.com/office/officeart/2005/8/layout/pList1"/>
    <dgm:cxn modelId="{E581674D-AD4C-9C4B-951D-13F05FEE99B1}" srcId="{A6680316-374E-DE4D-BC87-B5D120C5E6FA}" destId="{6CAFDE25-2F17-EC49-A2CC-9D81C9509458}" srcOrd="3" destOrd="0" parTransId="{B1A4DCC0-B504-3242-B201-976D38F1B84F}" sibTransId="{E3AC5076-BC71-BE48-B4A7-66FCF24B4BCA}"/>
    <dgm:cxn modelId="{37916357-7FEA-3945-A02E-AFD225874366}" type="presOf" srcId="{6CAFDE25-2F17-EC49-A2CC-9D81C9509458}" destId="{9E3C5715-6AAA-E744-82F8-E6B8A5B7B157}" srcOrd="0" destOrd="0" presId="urn:microsoft.com/office/officeart/2005/8/layout/pList1"/>
    <dgm:cxn modelId="{7C069075-6911-0E47-88C9-C2D70698A991}" type="presOf" srcId="{8D7845E1-E56B-844B-BD31-ADF0797347AA}" destId="{F8A10984-47C1-734C-BC2D-50F08122EF2F}" srcOrd="0" destOrd="0" presId="urn:microsoft.com/office/officeart/2005/8/layout/pList1"/>
    <dgm:cxn modelId="{C2E39F79-57F9-6849-B4D3-E8B00E0E6599}" srcId="{A6680316-374E-DE4D-BC87-B5D120C5E6FA}" destId="{5233D7D3-8CA0-2A4D-A0C4-9339970E3625}" srcOrd="1" destOrd="0" parTransId="{D05FC489-2919-4F43-8B0D-59BBF5135233}" sibTransId="{B6DFB048-2B7E-7B4D-AEEE-2B5004A473C7}"/>
    <dgm:cxn modelId="{D9E96F97-9DD6-D645-86FE-9AAC569C7952}" srcId="{A6680316-374E-DE4D-BC87-B5D120C5E6FA}" destId="{8D7845E1-E56B-844B-BD31-ADF0797347AA}" srcOrd="0" destOrd="0" parTransId="{871C4B8D-4D81-5446-AD93-FFEA52714475}" sibTransId="{2B12FEC5-AEAC-494B-BD2E-7D835D7CE800}"/>
    <dgm:cxn modelId="{DFB42CA0-2914-3C4E-83DB-4A21DA5FCA0D}" srcId="{A6680316-374E-DE4D-BC87-B5D120C5E6FA}" destId="{948FD890-D237-EC41-8176-9F6C234FCEB3}" srcOrd="2" destOrd="0" parTransId="{7712A171-D92E-204D-8EA0-F25B05D0D62A}" sibTransId="{33EF9AE6-09EE-DA42-8275-7697CA7A5BA7}"/>
    <dgm:cxn modelId="{2B9CABAF-E1EB-2E4D-AACA-0D097540B442}" type="presOf" srcId="{948FD890-D237-EC41-8176-9F6C234FCEB3}" destId="{AD4E3DF5-1323-1242-B3E3-2FABD1E37895}" srcOrd="0" destOrd="0" presId="urn:microsoft.com/office/officeart/2005/8/layout/pList1"/>
    <dgm:cxn modelId="{55BEF8CB-E51A-3F4B-8607-EF609016865D}" type="presOf" srcId="{2B12FEC5-AEAC-494B-BD2E-7D835D7CE800}" destId="{81B931C3-3A0F-3F40-A6F3-5CFD6A72777D}" srcOrd="0" destOrd="0" presId="urn:microsoft.com/office/officeart/2005/8/layout/pList1"/>
    <dgm:cxn modelId="{4D7F3EE8-889A-0040-8325-A99BA60907C2}" type="presOf" srcId="{5233D7D3-8CA0-2A4D-A0C4-9339970E3625}" destId="{DE49EFE5-227F-5E4C-B6E4-D9955A8615D1}" srcOrd="0" destOrd="0" presId="urn:microsoft.com/office/officeart/2005/8/layout/pList1"/>
    <dgm:cxn modelId="{31D58EF0-71E8-BE47-A3CA-F2597E6AB668}" type="presParOf" srcId="{D25536EE-8730-A14E-90E1-A28AA49A8BF2}" destId="{395A37AF-B985-0741-A606-70E41777A1CC}" srcOrd="0" destOrd="0" presId="urn:microsoft.com/office/officeart/2005/8/layout/pList1"/>
    <dgm:cxn modelId="{DED795DF-26C9-B242-BC33-D42F5D8B5EF2}" type="presParOf" srcId="{395A37AF-B985-0741-A606-70E41777A1CC}" destId="{60D966F3-0410-8F47-8205-DEDA75CAF3C9}" srcOrd="0" destOrd="0" presId="urn:microsoft.com/office/officeart/2005/8/layout/pList1"/>
    <dgm:cxn modelId="{C476BCFB-16BD-A140-8936-D4FA1D3A2489}" type="presParOf" srcId="{395A37AF-B985-0741-A606-70E41777A1CC}" destId="{F8A10984-47C1-734C-BC2D-50F08122EF2F}" srcOrd="1" destOrd="0" presId="urn:microsoft.com/office/officeart/2005/8/layout/pList1"/>
    <dgm:cxn modelId="{EA445C3C-65D7-3A44-97D8-8A011E3BB3A3}" type="presParOf" srcId="{D25536EE-8730-A14E-90E1-A28AA49A8BF2}" destId="{81B931C3-3A0F-3F40-A6F3-5CFD6A72777D}" srcOrd="1" destOrd="0" presId="urn:microsoft.com/office/officeart/2005/8/layout/pList1"/>
    <dgm:cxn modelId="{4E4A5B3E-E676-224A-BF16-B8B4FD674854}" type="presParOf" srcId="{D25536EE-8730-A14E-90E1-A28AA49A8BF2}" destId="{DD1AF75D-E1D5-7C47-8553-F1116CE0FC1D}" srcOrd="2" destOrd="0" presId="urn:microsoft.com/office/officeart/2005/8/layout/pList1"/>
    <dgm:cxn modelId="{7E05A329-049D-FF47-AE7D-379CE8F21CAA}" type="presParOf" srcId="{DD1AF75D-E1D5-7C47-8553-F1116CE0FC1D}" destId="{0976A3EB-B487-C24B-9777-5888848C121B}" srcOrd="0" destOrd="0" presId="urn:microsoft.com/office/officeart/2005/8/layout/pList1"/>
    <dgm:cxn modelId="{A810BAC6-89E6-CF43-91BF-81C3A0DB4287}" type="presParOf" srcId="{DD1AF75D-E1D5-7C47-8553-F1116CE0FC1D}" destId="{DE49EFE5-227F-5E4C-B6E4-D9955A8615D1}" srcOrd="1" destOrd="0" presId="urn:microsoft.com/office/officeart/2005/8/layout/pList1"/>
    <dgm:cxn modelId="{90987596-6545-384A-8131-7574BEF41E29}" type="presParOf" srcId="{D25536EE-8730-A14E-90E1-A28AA49A8BF2}" destId="{6A0E895E-3E21-1543-8375-0D63B34C0069}" srcOrd="3" destOrd="0" presId="urn:microsoft.com/office/officeart/2005/8/layout/pList1"/>
    <dgm:cxn modelId="{DE86F50B-8517-8A40-BAE6-60894B8F1E7F}" type="presParOf" srcId="{D25536EE-8730-A14E-90E1-A28AA49A8BF2}" destId="{36BD0737-B4F9-BE40-B892-DE6DD82BC616}" srcOrd="4" destOrd="0" presId="urn:microsoft.com/office/officeart/2005/8/layout/pList1"/>
    <dgm:cxn modelId="{5FB48096-392E-7446-9764-0B6591C8963D}" type="presParOf" srcId="{36BD0737-B4F9-BE40-B892-DE6DD82BC616}" destId="{7AAB1BB7-DBB9-794F-B048-D5ACFE210275}" srcOrd="0" destOrd="0" presId="urn:microsoft.com/office/officeart/2005/8/layout/pList1"/>
    <dgm:cxn modelId="{DF088618-E71A-B04D-B9B5-FE5BA627AD32}" type="presParOf" srcId="{36BD0737-B4F9-BE40-B892-DE6DD82BC616}" destId="{AD4E3DF5-1323-1242-B3E3-2FABD1E37895}" srcOrd="1" destOrd="0" presId="urn:microsoft.com/office/officeart/2005/8/layout/pList1"/>
    <dgm:cxn modelId="{4A180904-491A-A14B-BF64-7F3685B2EF9E}" type="presParOf" srcId="{D25536EE-8730-A14E-90E1-A28AA49A8BF2}" destId="{1B220280-CAE6-ED4B-8DF6-B7F902968711}" srcOrd="5" destOrd="0" presId="urn:microsoft.com/office/officeart/2005/8/layout/pList1"/>
    <dgm:cxn modelId="{A5C61022-EB40-EF42-AC50-E614B7F3489D}" type="presParOf" srcId="{D25536EE-8730-A14E-90E1-A28AA49A8BF2}" destId="{D3B51413-88BA-0146-BB7F-8D4666A40EBC}" srcOrd="6" destOrd="0" presId="urn:microsoft.com/office/officeart/2005/8/layout/pList1"/>
    <dgm:cxn modelId="{76403A15-4A73-E94A-AC4F-B58A8ABF7E79}" type="presParOf" srcId="{D3B51413-88BA-0146-BB7F-8D4666A40EBC}" destId="{3E1939EE-1F7C-1C4B-A8F1-8A18E927DE28}" srcOrd="0" destOrd="0" presId="urn:microsoft.com/office/officeart/2005/8/layout/pList1"/>
    <dgm:cxn modelId="{D9D2898E-0F12-4E42-81F3-FE0824F18F66}" type="presParOf" srcId="{D3B51413-88BA-0146-BB7F-8D4666A40EBC}" destId="{9E3C5715-6AAA-E744-82F8-E6B8A5B7B157}" srcOrd="1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966F3-0410-8F47-8205-DEDA75CAF3C9}">
      <dsp:nvSpPr>
        <dsp:cNvPr id="0" name=""/>
        <dsp:cNvSpPr/>
      </dsp:nvSpPr>
      <dsp:spPr>
        <a:xfrm>
          <a:off x="3423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10984-47C1-734C-BC2D-50F08122EF2F}">
      <dsp:nvSpPr>
        <dsp:cNvPr id="0" name=""/>
        <dsp:cNvSpPr/>
      </dsp:nvSpPr>
      <dsp:spPr>
        <a:xfrm>
          <a:off x="3423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Hauteur de neige (stations </a:t>
          </a:r>
          <a:r>
            <a:rPr lang="fr-FR" sz="1900" kern="1200" dirty="0" err="1"/>
            <a:t>nivoses</a:t>
          </a:r>
          <a:r>
            <a:rPr lang="fr-FR" sz="1900" kern="1200" dirty="0"/>
            <a:t>)</a:t>
          </a:r>
        </a:p>
      </dsp:txBody>
      <dsp:txXfrm>
        <a:off x="3423" y="2564110"/>
        <a:ext cx="2443028" cy="906363"/>
      </dsp:txXfrm>
    </dsp:sp>
    <dsp:sp modelId="{0976A3EB-B487-C24B-9777-5888848C121B}">
      <dsp:nvSpPr>
        <dsp:cNvPr id="0" name=""/>
        <dsp:cNvSpPr/>
      </dsp:nvSpPr>
      <dsp:spPr>
        <a:xfrm>
          <a:off x="2690858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49EFE5-227F-5E4C-B6E4-D9955A8615D1}">
      <dsp:nvSpPr>
        <dsp:cNvPr id="0" name=""/>
        <dsp:cNvSpPr/>
      </dsp:nvSpPr>
      <dsp:spPr>
        <a:xfrm>
          <a:off x="2690858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Surface enneigée (MODIS/Sentinel-2)</a:t>
          </a:r>
        </a:p>
      </dsp:txBody>
      <dsp:txXfrm>
        <a:off x="2690858" y="2564110"/>
        <a:ext cx="2443028" cy="906363"/>
      </dsp:txXfrm>
    </dsp:sp>
    <dsp:sp modelId="{7AAB1BB7-DBB9-794F-B048-D5ACFE210275}">
      <dsp:nvSpPr>
        <dsp:cNvPr id="0" name=""/>
        <dsp:cNvSpPr/>
      </dsp:nvSpPr>
      <dsp:spPr>
        <a:xfrm>
          <a:off x="5378292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E3DF5-1323-1242-B3E3-2FABD1E37895}">
      <dsp:nvSpPr>
        <dsp:cNvPr id="0" name=""/>
        <dsp:cNvSpPr/>
      </dsp:nvSpPr>
      <dsp:spPr>
        <a:xfrm>
          <a:off x="5378292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Equivalent en eau du manteau neigeux (SIM2)</a:t>
          </a:r>
        </a:p>
      </dsp:txBody>
      <dsp:txXfrm>
        <a:off x="5378292" y="2564110"/>
        <a:ext cx="2443028" cy="906363"/>
      </dsp:txXfrm>
    </dsp:sp>
    <dsp:sp modelId="{3E1939EE-1F7C-1C4B-A8F1-8A18E927DE28}">
      <dsp:nvSpPr>
        <dsp:cNvPr id="0" name=""/>
        <dsp:cNvSpPr/>
      </dsp:nvSpPr>
      <dsp:spPr>
        <a:xfrm>
          <a:off x="8065727" y="880863"/>
          <a:ext cx="2446449" cy="1683246"/>
        </a:xfrm>
        <a:prstGeom prst="roundRect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5000" t="5000" r="15000" b="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C5715-6AAA-E744-82F8-E6B8A5B7B157}">
      <dsp:nvSpPr>
        <dsp:cNvPr id="0" name=""/>
        <dsp:cNvSpPr/>
      </dsp:nvSpPr>
      <dsp:spPr>
        <a:xfrm>
          <a:off x="8067437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Bilan de masse des glaciers</a:t>
          </a:r>
        </a:p>
      </dsp:txBody>
      <dsp:txXfrm>
        <a:off x="8067437" y="2564110"/>
        <a:ext cx="2443028" cy="9063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966F3-0410-8F47-8205-DEDA75CAF3C9}">
      <dsp:nvSpPr>
        <dsp:cNvPr id="0" name=""/>
        <dsp:cNvSpPr/>
      </dsp:nvSpPr>
      <dsp:spPr>
        <a:xfrm>
          <a:off x="3423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10984-47C1-734C-BC2D-50F08122EF2F}">
      <dsp:nvSpPr>
        <dsp:cNvPr id="0" name=""/>
        <dsp:cNvSpPr/>
      </dsp:nvSpPr>
      <dsp:spPr>
        <a:xfrm>
          <a:off x="3423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Hauteur de neige (stations </a:t>
          </a:r>
          <a:r>
            <a:rPr lang="fr-FR" sz="1900" kern="1200" dirty="0" err="1"/>
            <a:t>nivoses</a:t>
          </a:r>
          <a:r>
            <a:rPr lang="fr-FR" sz="1900" kern="1200" dirty="0"/>
            <a:t>)</a:t>
          </a:r>
        </a:p>
      </dsp:txBody>
      <dsp:txXfrm>
        <a:off x="3423" y="2564110"/>
        <a:ext cx="2443028" cy="906363"/>
      </dsp:txXfrm>
    </dsp:sp>
    <dsp:sp modelId="{0976A3EB-B487-C24B-9777-5888848C121B}">
      <dsp:nvSpPr>
        <dsp:cNvPr id="0" name=""/>
        <dsp:cNvSpPr/>
      </dsp:nvSpPr>
      <dsp:spPr>
        <a:xfrm>
          <a:off x="2690858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49EFE5-227F-5E4C-B6E4-D9955A8615D1}">
      <dsp:nvSpPr>
        <dsp:cNvPr id="0" name=""/>
        <dsp:cNvSpPr/>
      </dsp:nvSpPr>
      <dsp:spPr>
        <a:xfrm>
          <a:off x="2690858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Surface enneigée (MODIS/Sentinel-2)</a:t>
          </a:r>
        </a:p>
      </dsp:txBody>
      <dsp:txXfrm>
        <a:off x="2690858" y="2564110"/>
        <a:ext cx="2443028" cy="906363"/>
      </dsp:txXfrm>
    </dsp:sp>
    <dsp:sp modelId="{7AAB1BB7-DBB9-794F-B048-D5ACFE210275}">
      <dsp:nvSpPr>
        <dsp:cNvPr id="0" name=""/>
        <dsp:cNvSpPr/>
      </dsp:nvSpPr>
      <dsp:spPr>
        <a:xfrm>
          <a:off x="5378292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E3DF5-1323-1242-B3E3-2FABD1E37895}">
      <dsp:nvSpPr>
        <dsp:cNvPr id="0" name=""/>
        <dsp:cNvSpPr/>
      </dsp:nvSpPr>
      <dsp:spPr>
        <a:xfrm>
          <a:off x="5378292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Equivalent en eau du manteau neigeux (SIM2)</a:t>
          </a:r>
        </a:p>
      </dsp:txBody>
      <dsp:txXfrm>
        <a:off x="5378292" y="2564110"/>
        <a:ext cx="2443028" cy="906363"/>
      </dsp:txXfrm>
    </dsp:sp>
    <dsp:sp modelId="{3E1939EE-1F7C-1C4B-A8F1-8A18E927DE28}">
      <dsp:nvSpPr>
        <dsp:cNvPr id="0" name=""/>
        <dsp:cNvSpPr/>
      </dsp:nvSpPr>
      <dsp:spPr>
        <a:xfrm>
          <a:off x="8065727" y="880863"/>
          <a:ext cx="2446449" cy="1683246"/>
        </a:xfrm>
        <a:prstGeom prst="roundRect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5000" t="5000" r="15000" b="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C5715-6AAA-E744-82F8-E6B8A5B7B157}">
      <dsp:nvSpPr>
        <dsp:cNvPr id="0" name=""/>
        <dsp:cNvSpPr/>
      </dsp:nvSpPr>
      <dsp:spPr>
        <a:xfrm>
          <a:off x="8067437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Bilan de masse des glaciers</a:t>
          </a:r>
        </a:p>
      </dsp:txBody>
      <dsp:txXfrm>
        <a:off x="8067437" y="2564110"/>
        <a:ext cx="2443028" cy="9063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966F3-0410-8F47-8205-DEDA75CAF3C9}">
      <dsp:nvSpPr>
        <dsp:cNvPr id="0" name=""/>
        <dsp:cNvSpPr/>
      </dsp:nvSpPr>
      <dsp:spPr>
        <a:xfrm>
          <a:off x="3423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10984-47C1-734C-BC2D-50F08122EF2F}">
      <dsp:nvSpPr>
        <dsp:cNvPr id="0" name=""/>
        <dsp:cNvSpPr/>
      </dsp:nvSpPr>
      <dsp:spPr>
        <a:xfrm>
          <a:off x="3423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Hauteur de neige (stations </a:t>
          </a:r>
          <a:r>
            <a:rPr lang="fr-FR" sz="1900" kern="1200" dirty="0" err="1"/>
            <a:t>nivoses</a:t>
          </a:r>
          <a:r>
            <a:rPr lang="fr-FR" sz="1900" kern="1200" dirty="0"/>
            <a:t>)</a:t>
          </a:r>
        </a:p>
      </dsp:txBody>
      <dsp:txXfrm>
        <a:off x="3423" y="2564110"/>
        <a:ext cx="2443028" cy="906363"/>
      </dsp:txXfrm>
    </dsp:sp>
    <dsp:sp modelId="{0976A3EB-B487-C24B-9777-5888848C121B}">
      <dsp:nvSpPr>
        <dsp:cNvPr id="0" name=""/>
        <dsp:cNvSpPr/>
      </dsp:nvSpPr>
      <dsp:spPr>
        <a:xfrm>
          <a:off x="2690858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49EFE5-227F-5E4C-B6E4-D9955A8615D1}">
      <dsp:nvSpPr>
        <dsp:cNvPr id="0" name=""/>
        <dsp:cNvSpPr/>
      </dsp:nvSpPr>
      <dsp:spPr>
        <a:xfrm>
          <a:off x="2690858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Surface enneigée (MODIS/Sentinel-2)</a:t>
          </a:r>
        </a:p>
      </dsp:txBody>
      <dsp:txXfrm>
        <a:off x="2690858" y="2564110"/>
        <a:ext cx="2443028" cy="906363"/>
      </dsp:txXfrm>
    </dsp:sp>
    <dsp:sp modelId="{7AAB1BB7-DBB9-794F-B048-D5ACFE210275}">
      <dsp:nvSpPr>
        <dsp:cNvPr id="0" name=""/>
        <dsp:cNvSpPr/>
      </dsp:nvSpPr>
      <dsp:spPr>
        <a:xfrm>
          <a:off x="5378292" y="880863"/>
          <a:ext cx="2443028" cy="1683246"/>
        </a:xfrm>
        <a:prstGeom prst="round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E3DF5-1323-1242-B3E3-2FABD1E37895}">
      <dsp:nvSpPr>
        <dsp:cNvPr id="0" name=""/>
        <dsp:cNvSpPr/>
      </dsp:nvSpPr>
      <dsp:spPr>
        <a:xfrm>
          <a:off x="5378292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Equivalent en eau du manteau neigeux (SIM2)</a:t>
          </a:r>
        </a:p>
      </dsp:txBody>
      <dsp:txXfrm>
        <a:off x="5378292" y="2564110"/>
        <a:ext cx="2443028" cy="906363"/>
      </dsp:txXfrm>
    </dsp:sp>
    <dsp:sp modelId="{3E1939EE-1F7C-1C4B-A8F1-8A18E927DE28}">
      <dsp:nvSpPr>
        <dsp:cNvPr id="0" name=""/>
        <dsp:cNvSpPr/>
      </dsp:nvSpPr>
      <dsp:spPr>
        <a:xfrm>
          <a:off x="8065727" y="880863"/>
          <a:ext cx="2446449" cy="1683246"/>
        </a:xfrm>
        <a:prstGeom prst="roundRect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15000" t="5000" r="15000" b="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C5715-6AAA-E744-82F8-E6B8A5B7B157}">
      <dsp:nvSpPr>
        <dsp:cNvPr id="0" name=""/>
        <dsp:cNvSpPr/>
      </dsp:nvSpPr>
      <dsp:spPr>
        <a:xfrm>
          <a:off x="8067437" y="2564110"/>
          <a:ext cx="2443028" cy="906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/>
            <a:t>Bilan de masse des glaciers</a:t>
          </a:r>
        </a:p>
      </dsp:txBody>
      <dsp:txXfrm>
        <a:off x="8067437" y="2564110"/>
        <a:ext cx="2443028" cy="9063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8F07BD-DF73-ED41-BAEA-71166FBADD9D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D738E-A065-F449-974C-A39F1782D8B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968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eteofrance.com/actualites-et-dossiers/actualites/previsions/lanticyclone-reste-sur-le-pays-malgre-un-leger-passage-perturbe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80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968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fameux glacier blanc sous la barre des Ecrins le 12 aout 2022</a:t>
            </a:r>
          </a:p>
          <a:p>
            <a:r>
              <a:rPr lang="fr-FR" dirty="0"/>
              <a:t>https://</a:t>
            </a:r>
            <a:r>
              <a:rPr lang="fr-FR" dirty="0" err="1"/>
              <a:t>apps.sentinel-hub.com</a:t>
            </a:r>
            <a:r>
              <a:rPr lang="fr-FR" dirty="0"/>
              <a:t>/</a:t>
            </a:r>
            <a:r>
              <a:rPr lang="fr-FR" dirty="0" err="1"/>
              <a:t>eo</a:t>
            </a:r>
            <a:r>
              <a:rPr lang="fr-FR" dirty="0"/>
              <a:t>-browser/?zoom=14&amp;lat=44.92637&amp;lng=6.37619&amp;themeId=</a:t>
            </a:r>
            <a:r>
              <a:rPr lang="fr-FR" dirty="0" err="1"/>
              <a:t>DEFAULT-THEME&amp;visualizationUrl</a:t>
            </a:r>
            <a:r>
              <a:rPr lang="fr-FR" dirty="0"/>
              <a:t>=https%3A%2F%2Fservices.sentinel-hub.com%2Fogc%2Fwms%2F42924c6c-257a-4d04-9b8e-36387513a99c&amp;datasetId=S2L1C&amp;fromTime=2022-08-12T00%3A00%3A00.000Z&amp;toTime=2022-08-12T23%3A59%3A59.999Z&amp;layerId=1_TRUE_COLOR&amp;upsampling=</a:t>
            </a:r>
            <a:r>
              <a:rPr lang="fr-FR" dirty="0" err="1"/>
              <a:t>BICUBIC&amp;downsampling</a:t>
            </a:r>
            <a:r>
              <a:rPr lang="fr-FR" dirty="0"/>
              <a:t>=BICUBIC&amp;demSource3D=%22MAPZEN%22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130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Percentiles 10/90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112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220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4152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9474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41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La surface enneigée n’a jamais été aussi basse un 6 février depuis 2001. Elle était de 6 100 kilomètres carrés, alors que la moyenne à cette date est 13 900 kilomètres carrés. Cette situation résulte d’une longue période sèche et ensoleillée qui a commencé le 10 janvier avec l’installation d’</a:t>
            </a:r>
            <a:r>
              <a:rPr lang="fr-FR" dirty="0">
                <a:hlinkClick r:id="rId3"/>
              </a:rPr>
              <a:t>une situation anticyclonique</a:t>
            </a:r>
            <a:r>
              <a:rPr lang="fr-FR" dirty="0"/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5697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136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374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FD738E-A065-F449-974C-A39F1782D8BC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8010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173B8D-8506-A047-AE8E-941BA9948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C9366C1-FC7A-7F44-96E1-0500904195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92A51F-4133-E848-8293-7F7DC82EC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2E900D-4711-DC46-9DDB-550CD86DD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36843D-1A95-1440-AE60-580E4DE76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7484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8BA181-8BCC-F844-AB4D-42A7BD045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205AAD2-6589-7640-89DA-052956A0A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F75C28-B9F4-604A-B7B5-ACEBFB71E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0D76F4-8DF5-1642-A0FC-931592118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8FF476-3CDE-2D46-915B-5A5C89212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2982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EF03E3F-D24E-684B-B599-3444B8C2C1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FF0CE5E-E246-7D4A-A675-DC6E1CBA0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4FCDBD8-20B0-5A42-8B78-E02636D6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2F4328-A019-3D46-BDFE-820228984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58B15BC-4F24-5E47-A269-AF8CEBB24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5424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0E1A54-4396-FE4D-85D4-00B483BCA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4AAC2E-1000-524D-AEC4-28BC1AA0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819AE6-CA62-9541-B8AE-D1E838FA3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1C31C5-E429-2C47-B682-48A7393B6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5C0EAE5-3E79-244D-8864-256B66A97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714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3B496E-05F9-E549-ACFB-9889F0C89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D013FF-E707-AF4C-AE02-DA28DBED0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99E832-34D4-D845-BDFC-FEF436F76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972383-1DD1-7248-96A9-9E164B65D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9F4E16D-5D84-E347-808A-A78266C18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24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F4B104-E404-0342-ABBD-0296F5E7B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30A35F-8E7D-804D-81C8-E6E7155906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C52D55F-49F4-9B4D-AFEE-AF55C5F57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531F645-9C3E-2E4E-AC65-0BCC449DF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A7B3106-80CE-E34D-A0AE-4F17F2784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FB2DA9-D8A9-0A41-ADFE-68687C24D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9780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DE2351-927C-4245-903F-58E543DE8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7FF6EB3-2479-CE49-93BE-4AA01536D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C332904-803A-2D48-9E83-CA365EB20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CD7C17-875A-474A-B722-0D338F5AE1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3F0AD2E-75D4-9F43-B8CC-21218FE27B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BB0A3E7-42F6-7844-B6F1-F26DE92F2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D4DBCBF-7B3D-984C-95E7-9DF5B8FE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02D545F-FA4E-564F-ABEA-929C43EF9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036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EEB2DA-3E7C-C241-99E3-62CA16AAA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2105DBF-90D7-8B42-8954-8B9E7A13C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194C4DC-0D00-2044-850D-4AE371D15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014D6BB-F2CD-A74E-B068-A2E3F79D1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5686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BD83AD4-9C8B-294E-A583-A7DF2CA60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C46220A-C908-9E44-B6EF-BA1E1D1D8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3164EB4-9BDA-0B40-A20B-EFEFCAD8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9227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2855B-9240-C14E-8262-BA20E1A97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C1D4A97-8C64-5E4A-B661-C9B057B89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15A8F96-3A05-4942-B18B-85EE3B282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AAF88C2-FD71-8043-B44B-2A284C5DA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AA298D1-7E77-EF45-9053-BB1B10D28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610AA29-6FE9-0441-B71F-CC4981D69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005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F0E86E-67CF-2B40-9740-10829C912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6F652D8-C0BA-8C48-BBDE-89BA05ECE4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43C1047-1C16-724C-925E-636BAF420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4DF93D1-0617-7E45-922F-89DAD9515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179996F-2DB2-7543-8BEB-DFB531C6A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F45CDAA-A216-4347-A0AF-E15A8E1AA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22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50EC6B3-E05C-704B-AA24-2A76E7A80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1FD542E-CD66-AB40-94C1-F1130B841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3BB34F-FE8E-1348-A998-60670DF25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3C5C4-84CA-7449-8121-FE1B62FFFBDA}" type="datetimeFigureOut">
              <a:rPr lang="fr-FR" smtClean="0"/>
              <a:t>08/03/2023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CFDF70-174F-4C4C-9E89-05F40B782F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D785DA-E922-7D4E-AA87-9A0D435AB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6EB97-F1BA-E641-956D-956061183C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205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7" Type="http://schemas.openxmlformats.org/officeDocument/2006/relationships/image" Target="../media/image2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tiff"/><Relationship Id="rId5" Type="http://schemas.openxmlformats.org/officeDocument/2006/relationships/image" Target="../media/image20.tiff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iff"/><Relationship Id="rId3" Type="http://schemas.openxmlformats.org/officeDocument/2006/relationships/image" Target="../media/image18.png"/><Relationship Id="rId7" Type="http://schemas.openxmlformats.org/officeDocument/2006/relationships/image" Target="../media/image2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tiff"/><Relationship Id="rId5" Type="http://schemas.openxmlformats.org/officeDocument/2006/relationships/image" Target="../media/image22.tiff"/><Relationship Id="rId4" Type="http://schemas.openxmlformats.org/officeDocument/2006/relationships/image" Target="../media/image20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tiff"/><Relationship Id="rId5" Type="http://schemas.openxmlformats.org/officeDocument/2006/relationships/image" Target="../media/image22.tiff"/><Relationship Id="rId4" Type="http://schemas.openxmlformats.org/officeDocument/2006/relationships/image" Target="../media/image2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tiff"/><Relationship Id="rId5" Type="http://schemas.openxmlformats.org/officeDocument/2006/relationships/image" Target="../media/image22.tiff"/><Relationship Id="rId4" Type="http://schemas.openxmlformats.org/officeDocument/2006/relationships/image" Target="../media/image20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22.tiff"/><Relationship Id="rId4" Type="http://schemas.openxmlformats.org/officeDocument/2006/relationships/image" Target="../media/image20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tif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tiff"/><Relationship Id="rId5" Type="http://schemas.openxmlformats.org/officeDocument/2006/relationships/image" Target="../media/image20.tif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if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tif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tif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3.tiff"/><Relationship Id="rId12" Type="http://schemas.openxmlformats.org/officeDocument/2006/relationships/image" Target="../media/image12.tif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17.tiff"/><Relationship Id="rId5" Type="http://schemas.openxmlformats.org/officeDocument/2006/relationships/diagramColors" Target="../diagrams/colors3.xml"/><Relationship Id="rId10" Type="http://schemas.openxmlformats.org/officeDocument/2006/relationships/image" Target="../media/image16.tiff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tiff"/><Relationship Id="rId5" Type="http://schemas.openxmlformats.org/officeDocument/2006/relationships/image" Target="../media/image12.tiff"/><Relationship Id="rId4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tiff"/><Relationship Id="rId5" Type="http://schemas.openxmlformats.org/officeDocument/2006/relationships/image" Target="../media/image22.tiff"/><Relationship Id="rId4" Type="http://schemas.openxmlformats.org/officeDocument/2006/relationships/image" Target="../media/image20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12.tiff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tiff"/><Relationship Id="rId5" Type="http://schemas.openxmlformats.org/officeDocument/2006/relationships/image" Target="../media/image20.tiff"/><Relationship Id="rId4" Type="http://schemas.openxmlformats.org/officeDocument/2006/relationships/image" Target="../media/image18.png"/><Relationship Id="rId9" Type="http://schemas.openxmlformats.org/officeDocument/2006/relationships/image" Target="../media/image2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90BCCF9-45A5-B643-9704-5E56774191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49923"/>
            <a:ext cx="12192000" cy="43080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37132AE-6375-1044-8879-DAC697B78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4161"/>
            <a:ext cx="9144000" cy="1452589"/>
          </a:xfrm>
        </p:spPr>
        <p:txBody>
          <a:bodyPr>
            <a:normAutofit/>
          </a:bodyPr>
          <a:lstStyle/>
          <a:p>
            <a:r>
              <a:rPr lang="fr-FR" sz="3600" dirty="0"/>
              <a:t>Sécheresse 2022</a:t>
            </a:r>
            <a:br>
              <a:rPr lang="fr-FR" sz="3600" dirty="0"/>
            </a:br>
            <a:r>
              <a:rPr lang="fr-FR" sz="3600" dirty="0"/>
              <a:t>Etat des lieux pour la cryosphère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450653-A9E7-4347-AA79-4163FDCA5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34" y="5404945"/>
            <a:ext cx="1143000" cy="13081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2A29B50-7EAB-9445-AD9A-E7366047D3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754" y="156437"/>
            <a:ext cx="1128548" cy="66772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DCD2410-8168-0042-A502-BC1389B968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7901" y="59873"/>
            <a:ext cx="952500" cy="9525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8E8A02A-DD83-9048-891C-F4B290D808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750" y="43400"/>
            <a:ext cx="968703" cy="81912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4C9DA75-E2AD-284B-9BB2-71D4A8F5126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045" y="199669"/>
            <a:ext cx="539531" cy="53953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1DAE170-BBA4-8744-BA4C-20EFE0B14B7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673" y="137699"/>
            <a:ext cx="736546" cy="68646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98283FA-73DB-5447-99CB-5C317C76597C}"/>
              </a:ext>
            </a:extLst>
          </p:cNvPr>
          <p:cNvSpPr txBox="1"/>
          <p:nvPr/>
        </p:nvSpPr>
        <p:spPr>
          <a:xfrm>
            <a:off x="10668000" y="6331619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Photo : E. </a:t>
            </a:r>
            <a:r>
              <a:rPr lang="fr-FR" sz="1200" dirty="0" err="1">
                <a:solidFill>
                  <a:schemeClr val="bg1"/>
                </a:solidFill>
              </a:rPr>
              <a:t>Izagirre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00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9DBA3A55-E613-2D4C-B15C-9C7067DC77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00B0F0"/>
                </a:solidFill>
              </a:rPr>
              <a:t>acte 1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B0FB5FD-29E5-9845-A3A1-79FBC53E88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287" y="3441562"/>
            <a:ext cx="6770246" cy="312386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13BDCBDB-40FE-FE43-8FB2-7AB013FD7299}"/>
              </a:ext>
            </a:extLst>
          </p:cNvPr>
          <p:cNvSpPr txBox="1"/>
          <p:nvPr/>
        </p:nvSpPr>
        <p:spPr>
          <a:xfrm>
            <a:off x="6815950" y="2296294"/>
            <a:ext cx="2588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Adour à Tarbes</a:t>
            </a:r>
          </a:p>
          <a:p>
            <a:r>
              <a:rPr lang="fr-FR" dirty="0"/>
              <a:t>Crue ~ </a:t>
            </a:r>
            <a:r>
              <a:rPr lang="fr-FR" dirty="0" err="1"/>
              <a:t>cinquantennalle</a:t>
            </a: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FBD1BD7-BCEE-0840-9FB2-0DED0E51E2A6}"/>
              </a:ext>
            </a:extLst>
          </p:cNvPr>
          <p:cNvSpPr txBox="1"/>
          <p:nvPr/>
        </p:nvSpPr>
        <p:spPr>
          <a:xfrm>
            <a:off x="9404041" y="2296294"/>
            <a:ext cx="2787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Garonne à </a:t>
            </a:r>
            <a:r>
              <a:rPr lang="fr-FR" b="1" dirty="0" err="1"/>
              <a:t>Portet</a:t>
            </a:r>
            <a:endParaRPr lang="fr-FR" b="1" dirty="0"/>
          </a:p>
          <a:p>
            <a:r>
              <a:rPr lang="fr-FR" dirty="0"/>
              <a:t>4e crue depuis 1910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F6B6EA-167C-2145-A439-665464366854}"/>
              </a:ext>
            </a:extLst>
          </p:cNvPr>
          <p:cNvSpPr/>
          <p:nvPr/>
        </p:nvSpPr>
        <p:spPr>
          <a:xfrm>
            <a:off x="5740725" y="6257653"/>
            <a:ext cx="51754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</a:rPr>
              <a:t>Garonne à Toulouse en janvier 2022 (Photo A. Cousin/</a:t>
            </a:r>
            <a:r>
              <a:rPr lang="fr-FR" sz="1400" dirty="0" err="1">
                <a:solidFill>
                  <a:schemeClr val="bg1"/>
                </a:solidFill>
              </a:rPr>
              <a:t>Eaucéa</a:t>
            </a:r>
            <a:r>
              <a:rPr lang="fr-FR" sz="14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320A1F-6E4D-244E-99D2-846FFE390A84}"/>
              </a:ext>
            </a:extLst>
          </p:cNvPr>
          <p:cNvSpPr/>
          <p:nvPr/>
        </p:nvSpPr>
        <p:spPr>
          <a:xfrm>
            <a:off x="8241898" y="1790934"/>
            <a:ext cx="2121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Début janvier 2022</a:t>
            </a:r>
          </a:p>
        </p:txBody>
      </p:sp>
    </p:spTree>
    <p:extLst>
      <p:ext uri="{BB962C8B-B14F-4D97-AF65-F5344CB8AC3E}">
        <p14:creationId xmlns:p14="http://schemas.microsoft.com/office/powerpoint/2010/main" val="543826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C00000"/>
                </a:solidFill>
              </a:rPr>
              <a:t>acte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D2B8303-90DB-C845-BBA2-C24222AF2DA4}"/>
              </a:ext>
            </a:extLst>
          </p:cNvPr>
          <p:cNvSpPr txBox="1"/>
          <p:nvPr/>
        </p:nvSpPr>
        <p:spPr>
          <a:xfrm>
            <a:off x="4553039" y="596007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24 mars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5CE897A-8679-E046-B86D-9DDFEB421C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pic>
        <p:nvPicPr>
          <p:cNvPr id="11" name="Espace réservé du contenu 3">
            <a:extLst>
              <a:ext uri="{FF2B5EF4-FFF2-40B4-BE49-F238E27FC236}">
                <a16:creationId xmlns:a16="http://schemas.microsoft.com/office/drawing/2014/main" id="{E8F9FCBA-5776-3748-890B-DE9E2F182CD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9837" y="1958186"/>
            <a:ext cx="7742594" cy="43513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811E88-B01F-5442-B650-D83245B7AB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0617" y="2108390"/>
            <a:ext cx="3074036" cy="186531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17B39A6-D6B6-FC48-A352-DF152DCA22BF}"/>
              </a:ext>
            </a:extLst>
          </p:cNvPr>
          <p:cNvSpPr/>
          <p:nvPr/>
        </p:nvSpPr>
        <p:spPr>
          <a:xfrm>
            <a:off x="5480219" y="4405803"/>
            <a:ext cx="25410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« Les Pyrénées ont fait le dry </a:t>
            </a:r>
            <a:r>
              <a:rPr lang="fr-FR" dirty="0" err="1"/>
              <a:t>January</a:t>
            </a:r>
            <a:r>
              <a:rPr lang="fr-FR" dirty="0"/>
              <a:t> »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DEAB852-A77A-1F42-94FB-44B540256028}"/>
              </a:ext>
            </a:extLst>
          </p:cNvPr>
          <p:cNvSpPr txBox="1"/>
          <p:nvPr/>
        </p:nvSpPr>
        <p:spPr>
          <a:xfrm>
            <a:off x="5434528" y="1555207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 février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59E108-EA10-DC4D-BE93-97AA1CB5F88A}"/>
              </a:ext>
            </a:extLst>
          </p:cNvPr>
          <p:cNvSpPr/>
          <p:nvPr/>
        </p:nvSpPr>
        <p:spPr>
          <a:xfrm>
            <a:off x="6429573" y="1555207"/>
            <a:ext cx="459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Pyrénées : record bas de surface enneigée</a:t>
            </a:r>
          </a:p>
        </p:txBody>
      </p:sp>
    </p:spTree>
    <p:extLst>
      <p:ext uri="{BB962C8B-B14F-4D97-AF65-F5344CB8AC3E}">
        <p14:creationId xmlns:p14="http://schemas.microsoft.com/office/powerpoint/2010/main" val="1259615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C00000"/>
                </a:solidFill>
              </a:rPr>
              <a:t>acte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5CE897A-8679-E046-B86D-9DDFEB421C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BDEAB852-A77A-1F42-94FB-44B540256028}"/>
              </a:ext>
            </a:extLst>
          </p:cNvPr>
          <p:cNvSpPr txBox="1"/>
          <p:nvPr/>
        </p:nvSpPr>
        <p:spPr>
          <a:xfrm>
            <a:off x="5434528" y="1555207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 mars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6C11C64-6BCC-5248-A6A5-5AE3506C21C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6193" y="1877001"/>
            <a:ext cx="5795786" cy="44162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464BEE-DD3B-9841-9DB1-84BEAAC88F74}"/>
              </a:ext>
            </a:extLst>
          </p:cNvPr>
          <p:cNvSpPr/>
          <p:nvPr/>
        </p:nvSpPr>
        <p:spPr>
          <a:xfrm>
            <a:off x="6429573" y="1555207"/>
            <a:ext cx="426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Alpes : record bas de surface enneigée</a:t>
            </a:r>
          </a:p>
        </p:txBody>
      </p:sp>
    </p:spTree>
    <p:extLst>
      <p:ext uri="{BB962C8B-B14F-4D97-AF65-F5344CB8AC3E}">
        <p14:creationId xmlns:p14="http://schemas.microsoft.com/office/powerpoint/2010/main" val="2135545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C00000"/>
                </a:solidFill>
              </a:rPr>
              <a:t>acte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5CE897A-8679-E046-B86D-9DDFEB421C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5F5C664-E8C0-2842-B199-B9669F57B1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477" y="2093678"/>
            <a:ext cx="5508744" cy="431421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D2B8303-90DB-C845-BBA2-C24222AF2DA4}"/>
              </a:ext>
            </a:extLst>
          </p:cNvPr>
          <p:cNvSpPr txBox="1"/>
          <p:nvPr/>
        </p:nvSpPr>
        <p:spPr>
          <a:xfrm>
            <a:off x="6013477" y="172434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16 mars</a:t>
            </a:r>
          </a:p>
        </p:txBody>
      </p:sp>
    </p:spTree>
    <p:extLst>
      <p:ext uri="{BB962C8B-B14F-4D97-AF65-F5344CB8AC3E}">
        <p14:creationId xmlns:p14="http://schemas.microsoft.com/office/powerpoint/2010/main" val="3884807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C00000"/>
                </a:solidFill>
              </a:rPr>
              <a:t>acte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ACA5FA2-674D-864E-A91C-E3934DDD69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273" y="3305779"/>
            <a:ext cx="4535761" cy="2645341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D2B8303-90DB-C845-BBA2-C24222AF2DA4}"/>
              </a:ext>
            </a:extLst>
          </p:cNvPr>
          <p:cNvSpPr txBox="1"/>
          <p:nvPr/>
        </p:nvSpPr>
        <p:spPr>
          <a:xfrm>
            <a:off x="7559901" y="356361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24 mars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5CE897A-8679-E046-B86D-9DDFEB421C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82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E0848FA8-895D-A545-8622-975FAA7230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C00000"/>
                </a:solidFill>
              </a:rPr>
              <a:t>acte 2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ACA5FA2-674D-864E-A91C-E3934DDD693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273" y="3305779"/>
            <a:ext cx="4535761" cy="264534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33345FB-AD2B-BA48-BF33-8B151D8B2E6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025" y="3812621"/>
            <a:ext cx="4572438" cy="281767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F80BE96-B0C4-3F47-BE2C-71698A3F4BF4}"/>
              </a:ext>
            </a:extLst>
          </p:cNvPr>
          <p:cNvSpPr txBox="1"/>
          <p:nvPr/>
        </p:nvSpPr>
        <p:spPr>
          <a:xfrm>
            <a:off x="8227633" y="43500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23 mai</a:t>
            </a:r>
          </a:p>
        </p:txBody>
      </p:sp>
    </p:spTree>
    <p:extLst>
      <p:ext uri="{BB962C8B-B14F-4D97-AF65-F5344CB8AC3E}">
        <p14:creationId xmlns:p14="http://schemas.microsoft.com/office/powerpoint/2010/main" val="280926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F4E0B3A-19B1-4949-BB02-0E2B31E523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721"/>
            <a:ext cx="12192000" cy="689344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CF06A32-B830-604E-9FE1-AD0ADABB64E0}"/>
              </a:ext>
            </a:extLst>
          </p:cNvPr>
          <p:cNvSpPr/>
          <p:nvPr/>
        </p:nvSpPr>
        <p:spPr>
          <a:xfrm>
            <a:off x="4854578" y="1470951"/>
            <a:ext cx="4453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Glacier blanc 12 août 2022</a:t>
            </a:r>
          </a:p>
        </p:txBody>
      </p:sp>
    </p:spTree>
    <p:extLst>
      <p:ext uri="{BB962C8B-B14F-4D97-AF65-F5344CB8AC3E}">
        <p14:creationId xmlns:p14="http://schemas.microsoft.com/office/powerpoint/2010/main" val="3389556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51894DC-9091-CD49-BEE8-A53EFC05B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8191" y="1"/>
            <a:ext cx="10263809" cy="685799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5A25F68-B788-034B-90A1-0EE8EB90F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0084" y="2706074"/>
            <a:ext cx="2779834" cy="185322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0253F5C-10EF-7840-8F34-F0E555C57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0084" y="1057030"/>
            <a:ext cx="2779834" cy="185322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C069D19-E0ED-1B42-9B1F-8AEA1F4108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0084" y="4355118"/>
            <a:ext cx="2779834" cy="18532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54CEFE8-602E-CD46-9D85-AE32D09EEE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1229" y="5004775"/>
            <a:ext cx="2779834" cy="185322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430BDC3-6773-9041-89B4-8C747828C5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340" y="179597"/>
            <a:ext cx="2786399" cy="18576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801FABD-2A1D-1A40-8DE2-A7BC034C4C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618" y="5004775"/>
            <a:ext cx="2779834" cy="185322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AA14394-7DD6-5747-8A5C-26E97CF403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6521" y="5004775"/>
            <a:ext cx="2779834" cy="185322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0E3B691-CE87-1B48-8A89-6C2C7AF073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81282" y="179598"/>
            <a:ext cx="2779834" cy="185322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CB240FBC-580A-B549-851C-B5E2FCDBCA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71811" y="179598"/>
            <a:ext cx="2779834" cy="1853223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0D7D5A6-5109-E642-9134-B18E1E824259}"/>
              </a:ext>
            </a:extLst>
          </p:cNvPr>
          <p:cNvCxnSpPr>
            <a:endCxn id="13" idx="2"/>
          </p:cNvCxnSpPr>
          <p:nvPr/>
        </p:nvCxnSpPr>
        <p:spPr>
          <a:xfrm flipH="1" flipV="1">
            <a:off x="1955540" y="2037197"/>
            <a:ext cx="3481874" cy="16693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18D4BC2B-E2B8-9547-9790-DE4BFDE66880}"/>
              </a:ext>
            </a:extLst>
          </p:cNvPr>
          <p:cNvCxnSpPr>
            <a:cxnSpLocks/>
            <a:endCxn id="21" idx="2"/>
          </p:cNvCxnSpPr>
          <p:nvPr/>
        </p:nvCxnSpPr>
        <p:spPr>
          <a:xfrm flipH="1" flipV="1">
            <a:off x="4461729" y="2032821"/>
            <a:ext cx="1212240" cy="15075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9F046DC2-104F-7B45-A5DE-8F873CB60C24}"/>
              </a:ext>
            </a:extLst>
          </p:cNvPr>
          <p:cNvCxnSpPr>
            <a:cxnSpLocks/>
            <a:endCxn id="19" idx="2"/>
          </p:cNvCxnSpPr>
          <p:nvPr/>
        </p:nvCxnSpPr>
        <p:spPr>
          <a:xfrm flipV="1">
            <a:off x="5673969" y="2032821"/>
            <a:ext cx="1297231" cy="16737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CE392C94-3648-6947-8C10-4B140D5179D9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5576521" y="1983642"/>
            <a:ext cx="3013563" cy="18615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34B0C3A3-14EA-284E-AD20-B4CB67674DB0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5622708" y="3632686"/>
            <a:ext cx="2967376" cy="3145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C4775532-465B-7D44-8D89-BF727AF642DE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5741978" y="4038127"/>
            <a:ext cx="2848106" cy="12436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515CAF23-3E4D-5445-B53A-465FB276D6E5}"/>
              </a:ext>
            </a:extLst>
          </p:cNvPr>
          <p:cNvCxnSpPr>
            <a:cxnSpLocks/>
          </p:cNvCxnSpPr>
          <p:nvPr/>
        </p:nvCxnSpPr>
        <p:spPr>
          <a:xfrm>
            <a:off x="4736805" y="4481623"/>
            <a:ext cx="2234395" cy="523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05E6C43D-57A8-4E4A-AEA5-AEE4F09B46ED}"/>
              </a:ext>
            </a:extLst>
          </p:cNvPr>
          <p:cNvCxnSpPr>
            <a:cxnSpLocks/>
            <a:endCxn id="11" idx="0"/>
          </p:cNvCxnSpPr>
          <p:nvPr/>
        </p:nvCxnSpPr>
        <p:spPr>
          <a:xfrm flipH="1">
            <a:off x="4481147" y="4355118"/>
            <a:ext cx="69588" cy="6496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C95AC2EE-3545-6B4A-BBED-958EB6975895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1977536" y="4355118"/>
            <a:ext cx="2357700" cy="6496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426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4ACD2295-F431-2B4F-B95D-267363CF17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280" y="0"/>
            <a:ext cx="11602720" cy="6858000"/>
          </a:xfrm>
          <a:prstGeom prst="rect">
            <a:avLst/>
          </a:prstGeom>
        </p:spPr>
      </p:pic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421B0BCA-24AA-404D-AD18-ADAB0451CCE7}"/>
              </a:ext>
            </a:extLst>
          </p:cNvPr>
          <p:cNvCxnSpPr>
            <a:cxnSpLocks/>
          </p:cNvCxnSpPr>
          <p:nvPr/>
        </p:nvCxnSpPr>
        <p:spPr>
          <a:xfrm flipV="1">
            <a:off x="6274676" y="2186152"/>
            <a:ext cx="1397876" cy="8723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3C4D724-5DCF-624F-9E1A-CD0806702C1D}"/>
              </a:ext>
            </a:extLst>
          </p:cNvPr>
          <p:cNvCxnSpPr>
            <a:cxnSpLocks/>
          </p:cNvCxnSpPr>
          <p:nvPr/>
        </p:nvCxnSpPr>
        <p:spPr>
          <a:xfrm>
            <a:off x="5675586" y="3930869"/>
            <a:ext cx="1996966" cy="8198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13CE07AA-19DE-F94B-9842-B2E269DE0643}"/>
              </a:ext>
            </a:extLst>
          </p:cNvPr>
          <p:cNvCxnSpPr>
            <a:cxnSpLocks/>
          </p:cNvCxnSpPr>
          <p:nvPr/>
        </p:nvCxnSpPr>
        <p:spPr>
          <a:xfrm flipH="1">
            <a:off x="3773214" y="4340772"/>
            <a:ext cx="756745" cy="5362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9" name="Image 48">
            <a:extLst>
              <a:ext uri="{FF2B5EF4-FFF2-40B4-BE49-F238E27FC236}">
                <a16:creationId xmlns:a16="http://schemas.microsoft.com/office/drawing/2014/main" id="{BBB4A30A-E039-F840-B593-F932CE70B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112" y="3631324"/>
            <a:ext cx="4517346" cy="3226676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422D57D4-9706-E84E-A7D2-59CA0DB06E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504" y="55179"/>
            <a:ext cx="4517346" cy="3226676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F425E6AA-F40E-DA4B-B8D0-2A18AA312A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9505" y="3633951"/>
            <a:ext cx="4517346" cy="322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71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162DF20-79DA-9A47-BF8F-05C9CE637F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527" y="0"/>
            <a:ext cx="11553473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E1BF6F-F2CA-9D42-91EF-212EE23B49A8}"/>
              </a:ext>
            </a:extLst>
          </p:cNvPr>
          <p:cNvSpPr/>
          <p:nvPr/>
        </p:nvSpPr>
        <p:spPr>
          <a:xfrm>
            <a:off x="7267074" y="0"/>
            <a:ext cx="4924926" cy="6858000"/>
          </a:xfrm>
          <a:prstGeom prst="rect">
            <a:avLst/>
          </a:prstGeom>
          <a:solidFill>
            <a:srgbClr val="FFFFFF">
              <a:alpha val="54902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5202842-D032-0B4A-B04C-2DB6FA8B3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7514" y="73627"/>
            <a:ext cx="4055945" cy="671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7E0348FC-F325-3A49-B4AF-4651AE1DCAFC}"/>
              </a:ext>
            </a:extLst>
          </p:cNvPr>
          <p:cNvCxnSpPr>
            <a:cxnSpLocks/>
          </p:cNvCxnSpPr>
          <p:nvPr/>
        </p:nvCxnSpPr>
        <p:spPr>
          <a:xfrm flipV="1">
            <a:off x="5710989" y="737938"/>
            <a:ext cx="1916525" cy="27431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ED435F5A-B055-A54A-A77A-8FA49A5130B9}"/>
              </a:ext>
            </a:extLst>
          </p:cNvPr>
          <p:cNvCxnSpPr>
            <a:cxnSpLocks/>
          </p:cNvCxnSpPr>
          <p:nvPr/>
        </p:nvCxnSpPr>
        <p:spPr>
          <a:xfrm flipV="1">
            <a:off x="5710989" y="1668381"/>
            <a:ext cx="1916525" cy="18127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37AF879-E8BD-D346-948E-0F2257B9EBF5}"/>
              </a:ext>
            </a:extLst>
          </p:cNvPr>
          <p:cNvCxnSpPr>
            <a:cxnSpLocks/>
          </p:cNvCxnSpPr>
          <p:nvPr/>
        </p:nvCxnSpPr>
        <p:spPr>
          <a:xfrm flipV="1">
            <a:off x="5648446" y="2598822"/>
            <a:ext cx="1979068" cy="10908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EE0FAC7-13EE-2944-BCCC-E0CB38CC18CE}"/>
              </a:ext>
            </a:extLst>
          </p:cNvPr>
          <p:cNvCxnSpPr>
            <a:cxnSpLocks/>
          </p:cNvCxnSpPr>
          <p:nvPr/>
        </p:nvCxnSpPr>
        <p:spPr>
          <a:xfrm flipV="1">
            <a:off x="5566611" y="3481138"/>
            <a:ext cx="2060903" cy="2085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5BEA2885-BC85-924B-B8B7-502F5C7BBC70}"/>
              </a:ext>
            </a:extLst>
          </p:cNvPr>
          <p:cNvCxnSpPr>
            <a:cxnSpLocks/>
          </p:cNvCxnSpPr>
          <p:nvPr/>
        </p:nvCxnSpPr>
        <p:spPr>
          <a:xfrm>
            <a:off x="5566611" y="3689684"/>
            <a:ext cx="2060903" cy="7058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61B5A643-373F-3444-BC12-C1725B1E163E}"/>
              </a:ext>
            </a:extLst>
          </p:cNvPr>
          <p:cNvCxnSpPr>
            <a:cxnSpLocks/>
          </p:cNvCxnSpPr>
          <p:nvPr/>
        </p:nvCxnSpPr>
        <p:spPr>
          <a:xfrm>
            <a:off x="5648446" y="3779134"/>
            <a:ext cx="1979068" cy="15949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8AF8EA9F-BA81-154B-B84B-30426CCD3844}"/>
              </a:ext>
            </a:extLst>
          </p:cNvPr>
          <p:cNvCxnSpPr>
            <a:cxnSpLocks/>
          </p:cNvCxnSpPr>
          <p:nvPr/>
        </p:nvCxnSpPr>
        <p:spPr>
          <a:xfrm>
            <a:off x="4421529" y="4346294"/>
            <a:ext cx="3205985" cy="19101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159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90BCCF9-45A5-B643-9704-5E56774191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49923"/>
            <a:ext cx="12192000" cy="430807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98283FA-73DB-5447-99CB-5C317C76597C}"/>
              </a:ext>
            </a:extLst>
          </p:cNvPr>
          <p:cNvSpPr txBox="1"/>
          <p:nvPr/>
        </p:nvSpPr>
        <p:spPr>
          <a:xfrm>
            <a:off x="10668000" y="6331619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Photo : E. </a:t>
            </a:r>
            <a:r>
              <a:rPr lang="fr-FR" sz="1200" dirty="0" err="1">
                <a:solidFill>
                  <a:schemeClr val="bg1"/>
                </a:solidFill>
              </a:rPr>
              <a:t>Izagirre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1356B17B-370D-E444-9944-662D1A16B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Cadre de la présentation</a:t>
            </a:r>
          </a:p>
        </p:txBody>
      </p:sp>
      <p:sp>
        <p:nvSpPr>
          <p:cNvPr id="14" name="Espace réservé du contenu 13">
            <a:extLst>
              <a:ext uri="{FF2B5EF4-FFF2-40B4-BE49-F238E27FC236}">
                <a16:creationId xmlns:a16="http://schemas.microsoft.com/office/drawing/2014/main" id="{D09F511D-1C30-F44C-B48C-FE1B1BAA9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0145"/>
            <a:ext cx="10515600" cy="4666818"/>
          </a:xfrm>
        </p:spPr>
        <p:txBody>
          <a:bodyPr/>
          <a:lstStyle/>
          <a:p>
            <a:r>
              <a:rPr lang="fr-FR" dirty="0"/>
              <a:t>Evolution du manteau neigeux et des glaciers en 2021-2022</a:t>
            </a:r>
          </a:p>
          <a:p>
            <a:r>
              <a:rPr lang="fr-FR" dirty="0"/>
              <a:t>Alpes et Pyrénées</a:t>
            </a:r>
          </a:p>
        </p:txBody>
      </p:sp>
    </p:spTree>
    <p:extLst>
      <p:ext uri="{BB962C8B-B14F-4D97-AF65-F5344CB8AC3E}">
        <p14:creationId xmlns:p14="http://schemas.microsoft.com/office/powerpoint/2010/main" val="2536851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294230A-F4A2-4042-AAAF-121BD45E44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9958" y="0"/>
            <a:ext cx="4272042" cy="332323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5522FA5-A7F1-4D47-9DB0-01EEB621A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058" y="1321813"/>
            <a:ext cx="7435588" cy="531113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CA12FE9-4F43-8D43-BB89-5CE49371D0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6628C0E-2E27-B043-AE31-1C343F58B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Comparaison avec 1976</a:t>
            </a:r>
          </a:p>
        </p:txBody>
      </p:sp>
    </p:spTree>
    <p:extLst>
      <p:ext uri="{BB962C8B-B14F-4D97-AF65-F5344CB8AC3E}">
        <p14:creationId xmlns:p14="http://schemas.microsoft.com/office/powerpoint/2010/main" val="14189846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71E6F6-43FE-1E46-82F4-5F9FA6D63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(1/2)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853AF5-E604-E44A-A00B-290DF538B1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Déficit de neige sévère dans les Alpes du sud </a:t>
            </a:r>
          </a:p>
          <a:p>
            <a:r>
              <a:rPr lang="fr-FR" dirty="0"/>
              <a:t>D’un extrême à l’autre dans les Pyrénées</a:t>
            </a:r>
          </a:p>
          <a:p>
            <a:r>
              <a:rPr lang="fr-FR" dirty="0"/>
              <a:t>Dépôt de sable : facteur aggravant</a:t>
            </a:r>
          </a:p>
          <a:p>
            <a:r>
              <a:rPr lang="fr-FR" dirty="0"/>
              <a:t>A haute altitude : effet combiné du déficit de précipitations et de l’excès de chaleur estivale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44E486-1106-184D-B7B4-86C426B1D7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DB0EC28-5D3D-7143-A84E-09CB5D7C5C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611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71E6F6-43FE-1E46-82F4-5F9FA6D63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 (2/2)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853AF5-E604-E44A-A00B-290DF538B1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Déficit de neige sévère dans les Alpes du sud </a:t>
            </a:r>
          </a:p>
          <a:p>
            <a:r>
              <a:rPr lang="fr-FR" dirty="0"/>
              <a:t>D’un extrême à l’autre dans les Pyrénées</a:t>
            </a:r>
          </a:p>
          <a:p>
            <a:r>
              <a:rPr lang="fr-FR" dirty="0"/>
              <a:t>Dépôt de sable : facteur aggravant</a:t>
            </a:r>
          </a:p>
          <a:p>
            <a:r>
              <a:rPr lang="fr-FR" dirty="0"/>
              <a:t>A haute altitude : effet combiné du déficit de précipitations et de l’excès de chaleur estivale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DF957E4-2A8A-EF49-93A8-5807C9597E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Perte de masse record des glaciers : quelle influence sur les étiages?</a:t>
            </a:r>
          </a:p>
          <a:p>
            <a:r>
              <a:rPr lang="fr-FR" dirty="0">
                <a:solidFill>
                  <a:srgbClr val="C00000"/>
                </a:solidFill>
              </a:rPr>
              <a:t>Déneigement précoce : quel impact sur les écosystèmes et l’agriculture de montagne ?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44E486-1106-184D-B7B4-86C426B1D7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0472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B470A1D-95ED-434E-AB6D-C9B88E4975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49923"/>
            <a:ext cx="12192000" cy="430807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AB47164-A82D-A246-93E6-389858A1FBD3}"/>
              </a:ext>
            </a:extLst>
          </p:cNvPr>
          <p:cNvSpPr txBox="1"/>
          <p:nvPr/>
        </p:nvSpPr>
        <p:spPr>
          <a:xfrm>
            <a:off x="408243" y="972272"/>
            <a:ext cx="6351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Remerciements</a:t>
            </a:r>
            <a:r>
              <a:rPr lang="fr-FR" dirty="0"/>
              <a:t> </a:t>
            </a:r>
          </a:p>
          <a:p>
            <a:r>
              <a:rPr lang="fr-FR" dirty="0"/>
              <a:t>Jean-Michel </a:t>
            </a:r>
            <a:r>
              <a:rPr lang="fr-FR" dirty="0" err="1"/>
              <a:t>Soubeyroux</a:t>
            </a:r>
            <a:r>
              <a:rPr lang="fr-FR" dirty="0"/>
              <a:t>, Delphine Six, Isabelle </a:t>
            </a:r>
            <a:r>
              <a:rPr lang="fr-FR" dirty="0" err="1"/>
              <a:t>Gouttevin</a:t>
            </a:r>
            <a:r>
              <a:rPr lang="fr-FR" dirty="0"/>
              <a:t>, Yves Lejeune, Fatima </a:t>
            </a:r>
            <a:r>
              <a:rPr lang="fr-FR" dirty="0" err="1"/>
              <a:t>Karbou</a:t>
            </a:r>
            <a:r>
              <a:rPr lang="fr-FR" dirty="0"/>
              <a:t>, Pierre René, Samuel Morin</a:t>
            </a:r>
          </a:p>
        </p:txBody>
      </p:sp>
    </p:spTree>
    <p:extLst>
      <p:ext uri="{BB962C8B-B14F-4D97-AF65-F5344CB8AC3E}">
        <p14:creationId xmlns:p14="http://schemas.microsoft.com/office/powerpoint/2010/main" val="3883876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3F6FE94-715B-3F47-BDE0-3D94F62C1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54000"/>
            <a:ext cx="97536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35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DB4DCD8-4FB0-324C-9549-BE165457B0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43" r="-4166"/>
          <a:stretch/>
        </p:blipFill>
        <p:spPr>
          <a:xfrm>
            <a:off x="1117600" y="254000"/>
            <a:ext cx="10261600" cy="630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82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21EC8B5-0B7A-584C-BD28-B8A4BAE16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629" y="541904"/>
            <a:ext cx="8388349" cy="559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075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4036CBC-50E4-E84B-BE8B-7E1B57160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10972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47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F8B78F83-5AAF-624C-93B1-43C1F63F70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72" t="8751" b="10055"/>
          <a:stretch/>
        </p:blipFill>
        <p:spPr>
          <a:xfrm>
            <a:off x="1173706" y="764275"/>
            <a:ext cx="10596535" cy="556828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250E0A6-58D6-654A-B594-55A66AB573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3265" y="791570"/>
            <a:ext cx="10036975" cy="5104263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EA1EFB5-F909-C840-B82A-1C71E3458016}"/>
              </a:ext>
            </a:extLst>
          </p:cNvPr>
          <p:cNvSpPr txBox="1"/>
          <p:nvPr/>
        </p:nvSpPr>
        <p:spPr>
          <a:xfrm>
            <a:off x="2918183" y="3773746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FF6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6A9E220-2BBE-2041-AFA9-6D7657AD8297}"/>
              </a:ext>
            </a:extLst>
          </p:cNvPr>
          <p:cNvSpPr txBox="1"/>
          <p:nvPr/>
        </p:nvSpPr>
        <p:spPr>
          <a:xfrm>
            <a:off x="3904351" y="4035356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47BCA336-0CFF-104E-93D8-02146C17D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304" y="137545"/>
            <a:ext cx="3592299" cy="304334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73558255-0785-E44B-B36E-374ED9B2B230}"/>
              </a:ext>
            </a:extLst>
          </p:cNvPr>
          <p:cNvSpPr txBox="1"/>
          <p:nvPr/>
        </p:nvSpPr>
        <p:spPr>
          <a:xfrm>
            <a:off x="1684191" y="316257"/>
            <a:ext cx="54264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Surface enneigée du bassin du Rhône</a:t>
            </a:r>
          </a:p>
        </p:txBody>
      </p:sp>
    </p:spTree>
    <p:extLst>
      <p:ext uri="{BB962C8B-B14F-4D97-AF65-F5344CB8AC3E}">
        <p14:creationId xmlns:p14="http://schemas.microsoft.com/office/powerpoint/2010/main" val="6522224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294230A-F4A2-4042-AAAF-121BD45E44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9958" y="0"/>
            <a:ext cx="4272042" cy="332323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5522FA5-A7F1-4D47-9DB0-01EEB621A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58" y="861515"/>
            <a:ext cx="7435587" cy="531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23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F26E58-1FAE-7948-B8A4-2A86E8325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Données utilisées 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73C43077-9B97-9D4F-BD96-5661B147E0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337944"/>
              </p:ext>
            </p:extLst>
          </p:nvPr>
        </p:nvGraphicFramePr>
        <p:xfrm>
          <a:off x="838200" y="159414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Image 17">
            <a:extLst>
              <a:ext uri="{FF2B5EF4-FFF2-40B4-BE49-F238E27FC236}">
                <a16:creationId xmlns:a16="http://schemas.microsoft.com/office/drawing/2014/main" id="{05E0CCEA-E037-F349-BF57-8CC6D4BD5D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85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F26E58-1FAE-7948-B8A4-2A86E8325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Données utilisées 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73C43077-9B97-9D4F-BD96-5661B147E0D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59414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ZoneTexte 13">
            <a:extLst>
              <a:ext uri="{FF2B5EF4-FFF2-40B4-BE49-F238E27FC236}">
                <a16:creationId xmlns:a16="http://schemas.microsoft.com/office/drawing/2014/main" id="{623A905D-092D-704D-B2BB-74A6E86B8B0A}"/>
              </a:ext>
            </a:extLst>
          </p:cNvPr>
          <p:cNvSpPr txBox="1"/>
          <p:nvPr/>
        </p:nvSpPr>
        <p:spPr>
          <a:xfrm>
            <a:off x="1458563" y="1846540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20-30 ans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9E4306C-47B3-A646-99BA-0AFE849B7196}"/>
              </a:ext>
            </a:extLst>
          </p:cNvPr>
          <p:cNvSpPr txBox="1"/>
          <p:nvPr/>
        </p:nvSpPr>
        <p:spPr>
          <a:xfrm>
            <a:off x="4199802" y="184654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7-22 ans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1505B1A-F99E-B54F-854F-53EB7F55DFE8}"/>
              </a:ext>
            </a:extLst>
          </p:cNvPr>
          <p:cNvSpPr txBox="1"/>
          <p:nvPr/>
        </p:nvSpPr>
        <p:spPr>
          <a:xfrm>
            <a:off x="6812801" y="184654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64 ans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60152B0-B978-8849-8ECB-A41FF9779930}"/>
              </a:ext>
            </a:extLst>
          </p:cNvPr>
          <p:cNvSpPr txBox="1"/>
          <p:nvPr/>
        </p:nvSpPr>
        <p:spPr>
          <a:xfrm>
            <a:off x="9520817" y="1846540"/>
            <a:ext cx="1210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20-74 ans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6B5CFE4-9208-704B-86CC-605F4844DE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53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F26E58-1FAE-7948-B8A4-2A86E8325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Données utilisées 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73C43077-9B97-9D4F-BD96-5661B147E0D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59414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E340D7BF-51A7-D948-A301-CABE96B18C0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3430" y="5208239"/>
            <a:ext cx="620855" cy="62085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EBB61F7-80A0-D841-AFB7-030284442B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2543" y="5256475"/>
            <a:ext cx="620855" cy="62085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8A1047B-67A5-2B48-A1CE-9734C001554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1758" y="5582989"/>
            <a:ext cx="1871518" cy="70300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308658E-0974-7642-8D74-7EC3D23958B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692" y="5208239"/>
            <a:ext cx="1127653" cy="107775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248AA73-0ECD-ED49-B9E8-1624FC0E1A3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955" y="5548892"/>
            <a:ext cx="1054360" cy="88114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FAA7905-C155-8149-A746-418B952B097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2440" y="5178715"/>
            <a:ext cx="2755900" cy="14478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23A905D-092D-704D-B2BB-74A6E86B8B0A}"/>
              </a:ext>
            </a:extLst>
          </p:cNvPr>
          <p:cNvSpPr txBox="1"/>
          <p:nvPr/>
        </p:nvSpPr>
        <p:spPr>
          <a:xfrm>
            <a:off x="1458563" y="1846540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20-30 ans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9E4306C-47B3-A646-99BA-0AFE849B7196}"/>
              </a:ext>
            </a:extLst>
          </p:cNvPr>
          <p:cNvSpPr txBox="1"/>
          <p:nvPr/>
        </p:nvSpPr>
        <p:spPr>
          <a:xfrm>
            <a:off x="4199802" y="184654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7-22 ans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1505B1A-F99E-B54F-854F-53EB7F55DFE8}"/>
              </a:ext>
            </a:extLst>
          </p:cNvPr>
          <p:cNvSpPr txBox="1"/>
          <p:nvPr/>
        </p:nvSpPr>
        <p:spPr>
          <a:xfrm>
            <a:off x="6812801" y="184654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64 ans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60152B0-B978-8849-8ECB-A41FF9779930}"/>
              </a:ext>
            </a:extLst>
          </p:cNvPr>
          <p:cNvSpPr txBox="1"/>
          <p:nvPr/>
        </p:nvSpPr>
        <p:spPr>
          <a:xfrm>
            <a:off x="9520817" y="1846540"/>
            <a:ext cx="1210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20-74 ans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E234D81-A7DD-644C-86AA-CE9FF911450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1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00B0F0"/>
                </a:solidFill>
              </a:rPr>
              <a:t>acte 1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9F9F337-60EC-BB44-8339-C946021605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E4630E7-6009-8548-8780-3A26695E63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7196" y="1699516"/>
            <a:ext cx="5676740" cy="401738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E567C76-486C-7649-A9BF-A2BA9F35EA80}"/>
              </a:ext>
            </a:extLst>
          </p:cNvPr>
          <p:cNvSpPr txBox="1"/>
          <p:nvPr/>
        </p:nvSpPr>
        <p:spPr>
          <a:xfrm>
            <a:off x="2331532" y="4387355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29 novembre</a:t>
            </a:r>
          </a:p>
        </p:txBody>
      </p:sp>
    </p:spTree>
    <p:extLst>
      <p:ext uri="{BB962C8B-B14F-4D97-AF65-F5344CB8AC3E}">
        <p14:creationId xmlns:p14="http://schemas.microsoft.com/office/powerpoint/2010/main" val="287016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00B0F0"/>
                </a:solidFill>
              </a:rPr>
              <a:t>acte 1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0D8D9DB-AB4B-454C-889E-60211EF37D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9A7F152-A780-2248-B5B1-80C9FB12FC9E}"/>
              </a:ext>
            </a:extLst>
          </p:cNvPr>
          <p:cNvSpPr txBox="1"/>
          <p:nvPr/>
        </p:nvSpPr>
        <p:spPr>
          <a:xfrm>
            <a:off x="2985828" y="496696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 décembre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F88FB65-C35F-444B-9947-B70D5B5AB09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196" y="1707046"/>
            <a:ext cx="5676740" cy="401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49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00B0F0"/>
                </a:solidFill>
              </a:rPr>
              <a:t>acte 1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4E7F694-E4AA-9D4F-AB4C-1529D264FB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CDA06D8-6230-3940-9B83-7D80531FF9B3}"/>
              </a:ext>
            </a:extLst>
          </p:cNvPr>
          <p:cNvSpPr txBox="1"/>
          <p:nvPr/>
        </p:nvSpPr>
        <p:spPr>
          <a:xfrm>
            <a:off x="3723112" y="5379993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31 décembre</a:t>
            </a:r>
          </a:p>
        </p:txBody>
      </p:sp>
    </p:spTree>
    <p:extLst>
      <p:ext uri="{BB962C8B-B14F-4D97-AF65-F5344CB8AC3E}">
        <p14:creationId xmlns:p14="http://schemas.microsoft.com/office/powerpoint/2010/main" val="800175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96564D4-7D1A-C34E-A605-35C14E06EC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07894"/>
            <a:ext cx="12192000" cy="45010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857BB-D4D9-7340-BDF2-E62C2B56DF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1" y="1699516"/>
            <a:ext cx="4640262" cy="270628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F35B47-10BA-184F-B70B-806AF5425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Année hydrologique 2021-2022 : </a:t>
            </a:r>
            <a:r>
              <a:rPr lang="fr-FR" dirty="0">
                <a:solidFill>
                  <a:srgbClr val="00B0F0"/>
                </a:solidFill>
              </a:rPr>
              <a:t>acte 1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3042B-8F3F-C949-89DA-F93586C6B9C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18008" y="2160266"/>
            <a:ext cx="4584700" cy="28067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33A573-FB64-194E-810B-159FD580B1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55292" y="2757959"/>
            <a:ext cx="4584700" cy="26543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25778EF-19E6-AB43-AEC7-3E8FFE61CE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397" y="2537897"/>
            <a:ext cx="6698403" cy="414184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20A94CE-F7AA-EC47-8742-741EDA46A89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753" y="1771587"/>
            <a:ext cx="307593" cy="158043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D43D47C-FA15-F146-A3EA-7E946DFC8CB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1346" y="1953376"/>
            <a:ext cx="3360100" cy="1353122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49F1BE8-843B-6C4E-912F-79FD6D7B9652}"/>
              </a:ext>
            </a:extLst>
          </p:cNvPr>
          <p:cNvSpPr txBox="1"/>
          <p:nvPr/>
        </p:nvSpPr>
        <p:spPr>
          <a:xfrm>
            <a:off x="7843580" y="1617699"/>
            <a:ext cx="3475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Durée d’enneigement (anomalie en jours)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A1E483-526F-D140-9EBB-293171B47256}"/>
              </a:ext>
            </a:extLst>
          </p:cNvPr>
          <p:cNvSpPr txBox="1"/>
          <p:nvPr/>
        </p:nvSpPr>
        <p:spPr>
          <a:xfrm>
            <a:off x="7843580" y="1353053"/>
            <a:ext cx="9412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Pyrénées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07210BD-F4E7-C64B-82D4-EDAD6D985B94}"/>
              </a:ext>
            </a:extLst>
          </p:cNvPr>
          <p:cNvSpPr txBox="1"/>
          <p:nvPr/>
        </p:nvSpPr>
        <p:spPr>
          <a:xfrm>
            <a:off x="6263999" y="2100852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 janvier</a:t>
            </a:r>
          </a:p>
        </p:txBody>
      </p:sp>
    </p:spTree>
    <p:extLst>
      <p:ext uri="{BB962C8B-B14F-4D97-AF65-F5344CB8AC3E}">
        <p14:creationId xmlns:p14="http://schemas.microsoft.com/office/powerpoint/2010/main" val="41319355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</TotalTime>
  <Words>593</Words>
  <Application>Microsoft Macintosh PowerPoint</Application>
  <PresentationFormat>Grand écran</PresentationFormat>
  <Paragraphs>95</Paragraphs>
  <Slides>29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2" baseType="lpstr">
      <vt:lpstr>Arial</vt:lpstr>
      <vt:lpstr>Calibri</vt:lpstr>
      <vt:lpstr>Thème Office</vt:lpstr>
      <vt:lpstr>Sécheresse 2022 Etat des lieux pour la cryosphère</vt:lpstr>
      <vt:lpstr>Cadre de la présentation</vt:lpstr>
      <vt:lpstr>Données utilisées </vt:lpstr>
      <vt:lpstr>Données utilisées </vt:lpstr>
      <vt:lpstr>Données utilisées </vt:lpstr>
      <vt:lpstr>Année hydrologique 2021-2022 : acte 1</vt:lpstr>
      <vt:lpstr>Année hydrologique 2021-2022 : acte 1</vt:lpstr>
      <vt:lpstr>Année hydrologique 2021-2022 : acte 1</vt:lpstr>
      <vt:lpstr>Année hydrologique 2021-2022 : acte 1</vt:lpstr>
      <vt:lpstr>Année hydrologique 2021-2022 : acte 1</vt:lpstr>
      <vt:lpstr>Année hydrologique 2021-2022 : acte 2</vt:lpstr>
      <vt:lpstr>Année hydrologique 2021-2022 : acte 2</vt:lpstr>
      <vt:lpstr>Année hydrologique 2021-2022 : acte 2</vt:lpstr>
      <vt:lpstr>Année hydrologique 2021-2022 : acte 2</vt:lpstr>
      <vt:lpstr>Année hydrologique 2021-2022 : acte 2</vt:lpstr>
      <vt:lpstr>Présentation PowerPoint</vt:lpstr>
      <vt:lpstr>Présentation PowerPoint</vt:lpstr>
      <vt:lpstr>Présentation PowerPoint</vt:lpstr>
      <vt:lpstr>Présentation PowerPoint</vt:lpstr>
      <vt:lpstr>Comparaison avec 1976</vt:lpstr>
      <vt:lpstr>Conclusion (1/2)</vt:lpstr>
      <vt:lpstr>Conclusion (2/2)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Simon</cp:lastModifiedBy>
  <cp:revision>76</cp:revision>
  <dcterms:created xsi:type="dcterms:W3CDTF">2023-02-22T12:15:42Z</dcterms:created>
  <dcterms:modified xsi:type="dcterms:W3CDTF">2023-03-07T23:31:02Z</dcterms:modified>
</cp:coreProperties>
</file>